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gif>
</file>

<file path=ppt/media/image1.jpeg>
</file>

<file path=ppt/media/image1.png>
</file>

<file path=ppt/media/image10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quarter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Relationship Id="rId3" Type="http://schemas.openxmlformats.org/officeDocument/2006/relationships/image" Target="../media/image5.jpeg"/><Relationship Id="rId4" Type="http://schemas.openxmlformats.org/officeDocument/2006/relationships/image" Target="../media/image6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ED5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76672" y="1298144"/>
            <a:ext cx="6670446" cy="9738223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Freeform 4"/>
          <p:cNvSpPr/>
          <p:nvPr/>
        </p:nvSpPr>
        <p:spPr>
          <a:xfrm>
            <a:off x="3008348" y="7880894"/>
            <a:ext cx="1240812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6" name="Freeform 6"/>
          <p:cNvSpPr/>
          <p:nvPr/>
        </p:nvSpPr>
        <p:spPr>
          <a:xfrm>
            <a:off x="14458410" y="9600340"/>
            <a:ext cx="1240813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7" name="Freeform 8"/>
          <p:cNvSpPr/>
          <p:nvPr/>
        </p:nvSpPr>
        <p:spPr>
          <a:xfrm rot="10800000">
            <a:off x="975460" y="-116959"/>
            <a:ext cx="1046279" cy="9060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02" name="Group 9"/>
          <p:cNvGrpSpPr/>
          <p:nvPr/>
        </p:nvGrpSpPr>
        <p:grpSpPr>
          <a:xfrm>
            <a:off x="5128788" y="935831"/>
            <a:ext cx="12928583" cy="6473461"/>
            <a:chOff x="0" y="0"/>
            <a:chExt cx="12928581" cy="6473459"/>
          </a:xfrm>
        </p:grpSpPr>
        <p:sp>
          <p:nvSpPr>
            <p:cNvPr id="98" name="AutoShape 10"/>
            <p:cNvSpPr/>
            <p:nvPr/>
          </p:nvSpPr>
          <p:spPr>
            <a:xfrm>
              <a:off x="1771" y="5149988"/>
              <a:ext cx="12926810" cy="1108637"/>
            </a:xfrm>
            <a:prstGeom prst="rect">
              <a:avLst/>
            </a:prstGeom>
            <a:solidFill>
              <a:srgbClr val="2D2E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9" name="TextBox 11"/>
            <p:cNvSpPr txBox="1"/>
            <p:nvPr/>
          </p:nvSpPr>
          <p:spPr>
            <a:xfrm>
              <a:off x="0" y="0"/>
              <a:ext cx="12928582" cy="689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4800"/>
                </a:lnSpc>
                <a:defRPr sz="4000">
                  <a:solidFill>
                    <a:srgbClr val="2D2E2C"/>
                  </a:solidFill>
                  <a:latin typeface="Avenir Book"/>
                  <a:ea typeface="Avenir Book"/>
                  <a:cs typeface="Avenir Book"/>
                  <a:sym typeface="Avenir Book"/>
                </a:defRPr>
              </a:lvl1pPr>
            </a:lstStyle>
            <a:p>
              <a:pPr/>
              <a:r>
                <a:t>TEAM UNDEPLOYED PRESENTS</a:t>
              </a:r>
            </a:p>
          </p:txBody>
        </p:sp>
        <p:sp>
          <p:nvSpPr>
            <p:cNvPr id="100" name="TextBox 12"/>
            <p:cNvSpPr txBox="1"/>
            <p:nvPr/>
          </p:nvSpPr>
          <p:spPr>
            <a:xfrm>
              <a:off x="0" y="1181312"/>
              <a:ext cx="12928582" cy="33917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11600"/>
                </a:lnSpc>
                <a:defRPr sz="11000">
                  <a:solidFill>
                    <a:srgbClr val="2D2E2C"/>
                  </a:solidFill>
                  <a:latin typeface="Avenir Heavy"/>
                  <a:ea typeface="Avenir Heavy"/>
                  <a:cs typeface="Avenir Heavy"/>
                  <a:sym typeface="Avenir Heavy"/>
                </a:defRPr>
              </a:lvl1pPr>
            </a:lstStyle>
            <a:p>
              <a:pPr/>
              <a:r>
                <a:t>BBM - Bus Bani Metro</a:t>
              </a:r>
            </a:p>
          </p:txBody>
        </p:sp>
        <p:sp>
          <p:nvSpPr>
            <p:cNvPr id="101" name="TextBox 13"/>
            <p:cNvSpPr txBox="1"/>
            <p:nvPr/>
          </p:nvSpPr>
          <p:spPr>
            <a:xfrm>
              <a:off x="412700" y="5434624"/>
              <a:ext cx="11815916" cy="10388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3600"/>
                </a:lnSpc>
                <a:defRPr sz="30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An IoT based take to revolutionize the public transport industry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ED5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2"/>
          <p:cNvGrpSpPr/>
          <p:nvPr/>
        </p:nvGrpSpPr>
        <p:grpSpPr>
          <a:xfrm>
            <a:off x="-411027" y="9543415"/>
            <a:ext cx="19110054" cy="1187807"/>
            <a:chOff x="0" y="0"/>
            <a:chExt cx="19110052" cy="1187805"/>
          </a:xfrm>
        </p:grpSpPr>
        <p:sp>
          <p:nvSpPr>
            <p:cNvPr id="223" name="AutoShape 3"/>
            <p:cNvSpPr/>
            <p:nvPr/>
          </p:nvSpPr>
          <p:spPr>
            <a:xfrm>
              <a:off x="-1" y="0"/>
              <a:ext cx="19110054" cy="1187806"/>
            </a:xfrm>
            <a:prstGeom prst="rect">
              <a:avLst/>
            </a:prstGeom>
            <a:solidFill>
              <a:srgbClr val="2D2E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4" name="TextBox 4"/>
            <p:cNvSpPr txBox="1"/>
            <p:nvPr/>
          </p:nvSpPr>
          <p:spPr>
            <a:xfrm>
              <a:off x="7993564" y="257221"/>
              <a:ext cx="10357145" cy="270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2200"/>
                </a:lnSpc>
                <a:defRPr spc="320" sz="1600">
                  <a:solidFill>
                    <a:srgbClr val="FED531"/>
                  </a:solidFill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TEAM UNDEPLOYED</a:t>
              </a:r>
            </a:p>
          </p:txBody>
        </p:sp>
      </p:grpSp>
      <p:sp>
        <p:nvSpPr>
          <p:cNvPr id="226" name="Freeform 6"/>
          <p:cNvSpPr/>
          <p:nvPr/>
        </p:nvSpPr>
        <p:spPr>
          <a:xfrm rot="10800000">
            <a:off x="12137698" y="-270007"/>
            <a:ext cx="1240813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27" name="Freeform 8"/>
          <p:cNvSpPr/>
          <p:nvPr/>
        </p:nvSpPr>
        <p:spPr>
          <a:xfrm rot="5400000">
            <a:off x="-455512" y="6387694"/>
            <a:ext cx="1240813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28" name="TextBox 9"/>
          <p:cNvSpPr txBox="1"/>
          <p:nvPr/>
        </p:nvSpPr>
        <p:spPr>
          <a:xfrm>
            <a:off x="3988017" y="810847"/>
            <a:ext cx="10311966" cy="11409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8700"/>
              </a:lnSpc>
              <a:defRPr sz="8800">
                <a:solidFill>
                  <a:srgbClr val="2D2E2C"/>
                </a:solidFill>
                <a:latin typeface="Aleo"/>
                <a:ea typeface="Aleo"/>
                <a:cs typeface="Aleo"/>
                <a:sym typeface="Aleo"/>
              </a:defRPr>
            </a:lvl1pPr>
          </a:lstStyle>
          <a:p>
            <a:pPr/>
            <a:r>
              <a:t>UIPath</a:t>
            </a:r>
          </a:p>
        </p:txBody>
      </p:sp>
      <p:pic>
        <p:nvPicPr>
          <p:cNvPr id="229" name="Screenshot (12).png" descr="Screenshot (12).png"/>
          <p:cNvPicPr>
            <a:picLocks noChangeAspect="1"/>
          </p:cNvPicPr>
          <p:nvPr/>
        </p:nvPicPr>
        <p:blipFill>
          <a:blip r:embed="rId2">
            <a:extLst/>
          </a:blip>
          <a:srcRect l="9956" t="6908" r="14685" b="12923"/>
          <a:stretch>
            <a:fillRect/>
          </a:stretch>
        </p:blipFill>
        <p:spPr>
          <a:xfrm>
            <a:off x="2945010" y="2039998"/>
            <a:ext cx="12397897" cy="74153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ED5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roup 2"/>
          <p:cNvGrpSpPr/>
          <p:nvPr/>
        </p:nvGrpSpPr>
        <p:grpSpPr>
          <a:xfrm>
            <a:off x="-669038" y="9624435"/>
            <a:ext cx="19626076" cy="1219881"/>
            <a:chOff x="0" y="0"/>
            <a:chExt cx="19626074" cy="1219879"/>
          </a:xfrm>
        </p:grpSpPr>
        <p:sp>
          <p:nvSpPr>
            <p:cNvPr id="231" name="AutoShape 3"/>
            <p:cNvSpPr/>
            <p:nvPr/>
          </p:nvSpPr>
          <p:spPr>
            <a:xfrm>
              <a:off x="-1" y="0"/>
              <a:ext cx="19626076" cy="1219881"/>
            </a:xfrm>
            <a:prstGeom prst="rect">
              <a:avLst/>
            </a:prstGeom>
            <a:solidFill>
              <a:srgbClr val="2D2E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2" name="TextBox 4"/>
            <p:cNvSpPr txBox="1"/>
            <p:nvPr/>
          </p:nvSpPr>
          <p:spPr>
            <a:xfrm>
              <a:off x="8209412" y="264167"/>
              <a:ext cx="10636816" cy="2775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algn="r">
                <a:lnSpc>
                  <a:spcPts val="2200"/>
                </a:lnSpc>
                <a:defRPr spc="320" sz="1600">
                  <a:solidFill>
                    <a:srgbClr val="FED531"/>
                  </a:solidFill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TEAM UNDEPLOYED</a:t>
              </a:r>
            </a:p>
          </p:txBody>
        </p:sp>
      </p:grpSp>
      <p:sp>
        <p:nvSpPr>
          <p:cNvPr id="234" name="Freeform 6"/>
          <p:cNvSpPr/>
          <p:nvPr/>
        </p:nvSpPr>
        <p:spPr>
          <a:xfrm rot="10800000">
            <a:off x="12137698" y="-270007"/>
            <a:ext cx="1240813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35" name="Freeform 8"/>
          <p:cNvSpPr/>
          <p:nvPr/>
        </p:nvSpPr>
        <p:spPr>
          <a:xfrm rot="5400000">
            <a:off x="-455512" y="6387694"/>
            <a:ext cx="1240813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36" name="29244386-7f164cd6-7fd4-11e7-9d1a-13af7ee237ba.gif" descr="29244386-7f164cd6-7fd4-11e7-9d1a-13af7ee237ba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11136" y="1607973"/>
            <a:ext cx="4265728" cy="75947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IMAGE 2019-10-20 15:44:41.jpg" descr="IMAGE 2019-10-20 15:44:4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93560" y="1607973"/>
            <a:ext cx="3726183" cy="75947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photo_2019-10-20 17.36.47.jpeg" descr="photo_2019-10-20 17.36.47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754869" y="1607973"/>
            <a:ext cx="3595648" cy="7594766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TextBox 9"/>
          <p:cNvSpPr txBox="1"/>
          <p:nvPr/>
        </p:nvSpPr>
        <p:spPr>
          <a:xfrm>
            <a:off x="3988017" y="390464"/>
            <a:ext cx="10311966" cy="11409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8700"/>
              </a:lnSpc>
              <a:defRPr sz="8800">
                <a:solidFill>
                  <a:srgbClr val="2D2E2C"/>
                </a:solidFill>
                <a:latin typeface="Aleo"/>
                <a:ea typeface="Aleo"/>
                <a:cs typeface="Aleo"/>
                <a:sym typeface="Aleo"/>
              </a:defRPr>
            </a:lvl1pPr>
          </a:lstStyle>
          <a:p>
            <a:pPr/>
            <a:r>
              <a:t>App Prototype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ED5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roup 2"/>
          <p:cNvGrpSpPr/>
          <p:nvPr/>
        </p:nvGrpSpPr>
        <p:grpSpPr>
          <a:xfrm>
            <a:off x="-411027" y="9543415"/>
            <a:ext cx="19110054" cy="1187807"/>
            <a:chOff x="0" y="0"/>
            <a:chExt cx="19110052" cy="1187805"/>
          </a:xfrm>
        </p:grpSpPr>
        <p:sp>
          <p:nvSpPr>
            <p:cNvPr id="241" name="AutoShape 3"/>
            <p:cNvSpPr/>
            <p:nvPr/>
          </p:nvSpPr>
          <p:spPr>
            <a:xfrm>
              <a:off x="-1" y="0"/>
              <a:ext cx="19110054" cy="1187806"/>
            </a:xfrm>
            <a:prstGeom prst="rect">
              <a:avLst/>
            </a:prstGeom>
            <a:solidFill>
              <a:srgbClr val="2D2E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2" name="TextBox 4"/>
            <p:cNvSpPr txBox="1"/>
            <p:nvPr/>
          </p:nvSpPr>
          <p:spPr>
            <a:xfrm>
              <a:off x="7993564" y="257221"/>
              <a:ext cx="10357145" cy="270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2200"/>
                </a:lnSpc>
                <a:defRPr spc="320" sz="1600">
                  <a:solidFill>
                    <a:srgbClr val="FED531"/>
                  </a:solidFill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TEAM UNDEPLOYED</a:t>
              </a:r>
            </a:p>
          </p:txBody>
        </p:sp>
      </p:grpSp>
      <p:sp>
        <p:nvSpPr>
          <p:cNvPr id="244" name="Freeform 6"/>
          <p:cNvSpPr/>
          <p:nvPr/>
        </p:nvSpPr>
        <p:spPr>
          <a:xfrm rot="10800000">
            <a:off x="12137698" y="-270007"/>
            <a:ext cx="1240813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45" name="Freeform 8"/>
          <p:cNvSpPr/>
          <p:nvPr/>
        </p:nvSpPr>
        <p:spPr>
          <a:xfrm rot="5400000">
            <a:off x="-455512" y="6387694"/>
            <a:ext cx="1240813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46" name="TextBox 9"/>
          <p:cNvSpPr txBox="1"/>
          <p:nvPr/>
        </p:nvSpPr>
        <p:spPr>
          <a:xfrm>
            <a:off x="3988017" y="949400"/>
            <a:ext cx="10311966" cy="11409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8700"/>
              </a:lnSpc>
              <a:defRPr sz="8800">
                <a:solidFill>
                  <a:srgbClr val="2D2E2C"/>
                </a:solidFill>
                <a:latin typeface="Aleo"/>
                <a:ea typeface="Aleo"/>
                <a:cs typeface="Aleo"/>
                <a:sym typeface="Aleo"/>
              </a:defRPr>
            </a:lvl1pPr>
          </a:lstStyle>
          <a:p>
            <a:pPr/>
            <a:r>
              <a:t>IoT SDK - Azure</a:t>
            </a:r>
          </a:p>
        </p:txBody>
      </p:sp>
      <p:pic>
        <p:nvPicPr>
          <p:cNvPr id="247" name="Capture.JPG" descr="Captur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3697" y="2235210"/>
            <a:ext cx="13520606" cy="7205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ED5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roup 2"/>
          <p:cNvGrpSpPr/>
          <p:nvPr/>
        </p:nvGrpSpPr>
        <p:grpSpPr>
          <a:xfrm>
            <a:off x="-411027" y="9543415"/>
            <a:ext cx="19110054" cy="1187807"/>
            <a:chOff x="0" y="0"/>
            <a:chExt cx="19110052" cy="1187805"/>
          </a:xfrm>
        </p:grpSpPr>
        <p:sp>
          <p:nvSpPr>
            <p:cNvPr id="249" name="AutoShape 3"/>
            <p:cNvSpPr/>
            <p:nvPr/>
          </p:nvSpPr>
          <p:spPr>
            <a:xfrm>
              <a:off x="-1" y="0"/>
              <a:ext cx="19110054" cy="1187806"/>
            </a:xfrm>
            <a:prstGeom prst="rect">
              <a:avLst/>
            </a:prstGeom>
            <a:solidFill>
              <a:srgbClr val="2D2E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0" name="TextBox 4"/>
            <p:cNvSpPr txBox="1"/>
            <p:nvPr/>
          </p:nvSpPr>
          <p:spPr>
            <a:xfrm>
              <a:off x="7993564" y="257221"/>
              <a:ext cx="10357145" cy="270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2200"/>
                </a:lnSpc>
                <a:defRPr spc="320" sz="1600">
                  <a:solidFill>
                    <a:srgbClr val="FED531"/>
                  </a:solidFill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TEAM UNDEPLOYED</a:t>
              </a:r>
            </a:p>
          </p:txBody>
        </p:sp>
      </p:grpSp>
      <p:sp>
        <p:nvSpPr>
          <p:cNvPr id="252" name="Freeform 6"/>
          <p:cNvSpPr/>
          <p:nvPr/>
        </p:nvSpPr>
        <p:spPr>
          <a:xfrm rot="10800000">
            <a:off x="12137698" y="-270007"/>
            <a:ext cx="1240813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53" name="Freeform 8"/>
          <p:cNvSpPr/>
          <p:nvPr/>
        </p:nvSpPr>
        <p:spPr>
          <a:xfrm rot="5400000">
            <a:off x="-455512" y="6387694"/>
            <a:ext cx="1240813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54" name="TextBox 9"/>
          <p:cNvSpPr txBox="1"/>
          <p:nvPr/>
        </p:nvSpPr>
        <p:spPr>
          <a:xfrm>
            <a:off x="-2733969" y="480425"/>
            <a:ext cx="10311965" cy="1140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8700"/>
              </a:lnSpc>
              <a:defRPr sz="8800">
                <a:solidFill>
                  <a:srgbClr val="2D2E2C"/>
                </a:solidFill>
                <a:latin typeface="Aleo"/>
                <a:ea typeface="Aleo"/>
                <a:cs typeface="Aleo"/>
                <a:sym typeface="Aleo"/>
              </a:defRPr>
            </a:lvl1pPr>
          </a:lstStyle>
          <a:p>
            <a:pPr/>
            <a:r>
              <a:t>Azure</a:t>
            </a:r>
          </a:p>
        </p:txBody>
      </p:sp>
      <p:pic>
        <p:nvPicPr>
          <p:cNvPr id="255" name="Screenshot (13).png" descr="Screenshot (13).png"/>
          <p:cNvPicPr>
            <a:picLocks noChangeAspect="1"/>
          </p:cNvPicPr>
          <p:nvPr/>
        </p:nvPicPr>
        <p:blipFill>
          <a:blip r:embed="rId2">
            <a:extLst/>
          </a:blip>
          <a:srcRect l="0" t="13160" r="12493" b="10839"/>
          <a:stretch>
            <a:fillRect/>
          </a:stretch>
        </p:blipFill>
        <p:spPr>
          <a:xfrm>
            <a:off x="7485024" y="4350041"/>
            <a:ext cx="10546258" cy="51497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Screenshot (14).png" descr="Screenshot (14).png"/>
          <p:cNvPicPr>
            <a:picLocks noChangeAspect="1"/>
          </p:cNvPicPr>
          <p:nvPr/>
        </p:nvPicPr>
        <p:blipFill>
          <a:blip r:embed="rId3">
            <a:extLst/>
          </a:blip>
          <a:srcRect l="0" t="13905" r="0" b="6116"/>
          <a:stretch>
            <a:fillRect/>
          </a:stretch>
        </p:blipFill>
        <p:spPr>
          <a:xfrm>
            <a:off x="4756958" y="-268761"/>
            <a:ext cx="10063930" cy="4525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Screenshot (15).png" descr="Screenshot (15).png"/>
          <p:cNvPicPr>
            <a:picLocks noChangeAspect="1"/>
          </p:cNvPicPr>
          <p:nvPr/>
        </p:nvPicPr>
        <p:blipFill>
          <a:blip r:embed="rId4">
            <a:extLst/>
          </a:blip>
          <a:srcRect l="0" t="0" r="0" b="13937"/>
          <a:stretch>
            <a:fillRect/>
          </a:stretch>
        </p:blipFill>
        <p:spPr>
          <a:xfrm>
            <a:off x="1177810" y="1936122"/>
            <a:ext cx="2488547" cy="75700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ED5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AutoShape 2"/>
          <p:cNvSpPr/>
          <p:nvPr/>
        </p:nvSpPr>
        <p:spPr>
          <a:xfrm>
            <a:off x="9143999" y="-643240"/>
            <a:ext cx="9821500" cy="11573479"/>
          </a:xfrm>
          <a:prstGeom prst="rect">
            <a:avLst/>
          </a:prstGeom>
          <a:solidFill>
            <a:srgbClr val="2D2E2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60" name="TextBox 4"/>
          <p:cNvSpPr txBox="1"/>
          <p:nvPr/>
        </p:nvSpPr>
        <p:spPr>
          <a:xfrm>
            <a:off x="10153150" y="3171972"/>
            <a:ext cx="7106151" cy="2245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700"/>
              </a:lnSpc>
              <a:defRPr sz="8800">
                <a:solidFill>
                  <a:srgbClr val="FED531"/>
                </a:solidFill>
                <a:latin typeface="Aleo"/>
                <a:ea typeface="Aleo"/>
                <a:cs typeface="Aleo"/>
                <a:sym typeface="Aleo"/>
              </a:defRPr>
            </a:lvl1pPr>
          </a:lstStyle>
          <a:p>
            <a:pPr/>
            <a:r>
              <a:t>5-Year Projections</a:t>
            </a:r>
          </a:p>
        </p:txBody>
      </p:sp>
      <p:grpSp>
        <p:nvGrpSpPr>
          <p:cNvPr id="285" name="Group 7"/>
          <p:cNvGrpSpPr/>
          <p:nvPr/>
        </p:nvGrpSpPr>
        <p:grpSpPr>
          <a:xfrm>
            <a:off x="1028699" y="1091089"/>
            <a:ext cx="7126456" cy="8055226"/>
            <a:chOff x="0" y="0"/>
            <a:chExt cx="7126453" cy="8055225"/>
          </a:xfrm>
        </p:grpSpPr>
        <p:sp>
          <p:nvSpPr>
            <p:cNvPr id="261" name="TextBox 8"/>
            <p:cNvSpPr txBox="1"/>
            <p:nvPr/>
          </p:nvSpPr>
          <p:spPr>
            <a:xfrm>
              <a:off x="247173" y="7821294"/>
              <a:ext cx="1375857" cy="233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1900"/>
                </a:lnSpc>
                <a:defRPr sz="1400">
                  <a:solidFill>
                    <a:srgbClr val="2D2E2C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/>
              <a:r>
                <a:t>Item 1</a:t>
              </a:r>
            </a:p>
          </p:txBody>
        </p:sp>
        <p:sp>
          <p:nvSpPr>
            <p:cNvPr id="262" name="TextBox 9"/>
            <p:cNvSpPr txBox="1"/>
            <p:nvPr/>
          </p:nvSpPr>
          <p:spPr>
            <a:xfrm>
              <a:off x="1623029" y="7821294"/>
              <a:ext cx="1375857" cy="233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1900"/>
                </a:lnSpc>
                <a:defRPr sz="1400">
                  <a:solidFill>
                    <a:srgbClr val="2D2E2C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/>
              <a:r>
                <a:t>Item 2</a:t>
              </a:r>
            </a:p>
          </p:txBody>
        </p:sp>
        <p:sp>
          <p:nvSpPr>
            <p:cNvPr id="263" name="TextBox 10"/>
            <p:cNvSpPr txBox="1"/>
            <p:nvPr/>
          </p:nvSpPr>
          <p:spPr>
            <a:xfrm>
              <a:off x="2998885" y="7821294"/>
              <a:ext cx="1375857" cy="233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1900"/>
                </a:lnSpc>
                <a:defRPr sz="1400">
                  <a:solidFill>
                    <a:srgbClr val="2D2E2C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/>
              <a:r>
                <a:t>Item 3</a:t>
              </a:r>
            </a:p>
          </p:txBody>
        </p:sp>
        <p:sp>
          <p:nvSpPr>
            <p:cNvPr id="264" name="TextBox 11"/>
            <p:cNvSpPr txBox="1"/>
            <p:nvPr/>
          </p:nvSpPr>
          <p:spPr>
            <a:xfrm>
              <a:off x="4374741" y="7821294"/>
              <a:ext cx="1375857" cy="233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1900"/>
                </a:lnSpc>
                <a:defRPr sz="1400">
                  <a:solidFill>
                    <a:srgbClr val="2D2E2C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/>
              <a:r>
                <a:t>Item 4</a:t>
              </a:r>
            </a:p>
          </p:txBody>
        </p:sp>
        <p:sp>
          <p:nvSpPr>
            <p:cNvPr id="265" name="TextBox 12"/>
            <p:cNvSpPr txBox="1"/>
            <p:nvPr/>
          </p:nvSpPr>
          <p:spPr>
            <a:xfrm>
              <a:off x="5750597" y="7821294"/>
              <a:ext cx="1375857" cy="233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1900"/>
                </a:lnSpc>
                <a:defRPr sz="1400">
                  <a:solidFill>
                    <a:srgbClr val="2D2E2C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/>
              <a:r>
                <a:t>Item 5</a:t>
              </a:r>
            </a:p>
          </p:txBody>
        </p:sp>
        <p:sp>
          <p:nvSpPr>
            <p:cNvPr id="266" name="Freeform 14"/>
            <p:cNvSpPr/>
            <p:nvPr/>
          </p:nvSpPr>
          <p:spPr>
            <a:xfrm>
              <a:off x="247173" y="137000"/>
              <a:ext cx="6879281" cy="7724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7"/>
                  </a:lnTo>
                  <a:lnTo>
                    <a:pt x="0" y="27"/>
                  </a:lnTo>
                  <a:close/>
                  <a:moveTo>
                    <a:pt x="0" y="5393"/>
                  </a:moveTo>
                  <a:lnTo>
                    <a:pt x="21600" y="5393"/>
                  </a:lnTo>
                  <a:lnTo>
                    <a:pt x="21600" y="5420"/>
                  </a:lnTo>
                  <a:lnTo>
                    <a:pt x="0" y="5420"/>
                  </a:lnTo>
                  <a:close/>
                  <a:moveTo>
                    <a:pt x="0" y="10787"/>
                  </a:moveTo>
                  <a:lnTo>
                    <a:pt x="21600" y="10787"/>
                  </a:lnTo>
                  <a:lnTo>
                    <a:pt x="21600" y="10813"/>
                  </a:lnTo>
                  <a:lnTo>
                    <a:pt x="0" y="10813"/>
                  </a:lnTo>
                  <a:close/>
                  <a:moveTo>
                    <a:pt x="0" y="16180"/>
                  </a:moveTo>
                  <a:lnTo>
                    <a:pt x="21600" y="16180"/>
                  </a:lnTo>
                  <a:lnTo>
                    <a:pt x="21600" y="16207"/>
                  </a:lnTo>
                  <a:lnTo>
                    <a:pt x="0" y="16207"/>
                  </a:lnTo>
                  <a:close/>
                  <a:moveTo>
                    <a:pt x="0" y="21573"/>
                  </a:moveTo>
                  <a:lnTo>
                    <a:pt x="21600" y="21573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222222">
                <a:alpha val="2470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7" name="TextBox 15"/>
            <p:cNvSpPr txBox="1"/>
            <p:nvPr/>
          </p:nvSpPr>
          <p:spPr>
            <a:xfrm>
              <a:off x="0" y="0"/>
              <a:ext cx="247173" cy="233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1900"/>
                </a:lnSpc>
                <a:defRPr sz="1400">
                  <a:solidFill>
                    <a:srgbClr val="2D2E2C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/>
              <a:r>
                <a:t>40 </a:t>
              </a:r>
            </a:p>
          </p:txBody>
        </p:sp>
        <p:sp>
          <p:nvSpPr>
            <p:cNvPr id="268" name="TextBox 16"/>
            <p:cNvSpPr txBox="1"/>
            <p:nvPr/>
          </p:nvSpPr>
          <p:spPr>
            <a:xfrm>
              <a:off x="0" y="1928812"/>
              <a:ext cx="247173" cy="233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1900"/>
                </a:lnSpc>
                <a:defRPr sz="1400">
                  <a:solidFill>
                    <a:srgbClr val="2D2E2C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/>
              <a:r>
                <a:t>30 </a:t>
              </a:r>
            </a:p>
          </p:txBody>
        </p:sp>
        <p:sp>
          <p:nvSpPr>
            <p:cNvPr id="269" name="TextBox 17"/>
            <p:cNvSpPr txBox="1"/>
            <p:nvPr/>
          </p:nvSpPr>
          <p:spPr>
            <a:xfrm>
              <a:off x="0" y="3857624"/>
              <a:ext cx="247173" cy="233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1900"/>
                </a:lnSpc>
                <a:defRPr sz="1400">
                  <a:solidFill>
                    <a:srgbClr val="2D2E2C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/>
              <a:r>
                <a:t>20 </a:t>
              </a:r>
            </a:p>
          </p:txBody>
        </p:sp>
        <p:sp>
          <p:nvSpPr>
            <p:cNvPr id="270" name="TextBox 18"/>
            <p:cNvSpPr txBox="1"/>
            <p:nvPr/>
          </p:nvSpPr>
          <p:spPr>
            <a:xfrm>
              <a:off x="0" y="5786437"/>
              <a:ext cx="247173" cy="233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1900"/>
                </a:lnSpc>
                <a:defRPr sz="1400">
                  <a:solidFill>
                    <a:srgbClr val="2D2E2C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/>
              <a:r>
                <a:t>10 </a:t>
              </a:r>
            </a:p>
          </p:txBody>
        </p:sp>
        <p:sp>
          <p:nvSpPr>
            <p:cNvPr id="271" name="TextBox 19"/>
            <p:cNvSpPr txBox="1"/>
            <p:nvPr/>
          </p:nvSpPr>
          <p:spPr>
            <a:xfrm>
              <a:off x="98881" y="7715249"/>
              <a:ext cx="148293" cy="233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1900"/>
                </a:lnSpc>
                <a:defRPr sz="1400">
                  <a:solidFill>
                    <a:srgbClr val="2D2E2C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/>
              <a:r>
                <a:t>0 </a:t>
              </a:r>
            </a:p>
          </p:txBody>
        </p:sp>
        <p:grpSp>
          <p:nvGrpSpPr>
            <p:cNvPr id="284" name="Group 20"/>
            <p:cNvGrpSpPr/>
            <p:nvPr/>
          </p:nvGrpSpPr>
          <p:grpSpPr>
            <a:xfrm>
              <a:off x="887476" y="287231"/>
              <a:ext cx="5598675" cy="7038551"/>
              <a:chOff x="0" y="0"/>
              <a:chExt cx="5598673" cy="7038549"/>
            </a:xfrm>
          </p:grpSpPr>
          <p:sp>
            <p:nvSpPr>
              <p:cNvPr id="272" name="Freeform 21"/>
              <p:cNvSpPr/>
              <p:nvPr/>
            </p:nvSpPr>
            <p:spPr>
              <a:xfrm>
                <a:off x="0" y="2540551"/>
                <a:ext cx="1439429" cy="1604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29" y="20962"/>
                    </a:moveTo>
                    <a:cubicBezTo>
                      <a:pt x="1428" y="20609"/>
                      <a:pt x="1108" y="20324"/>
                      <a:pt x="715" y="20324"/>
                    </a:cubicBezTo>
                    <a:cubicBezTo>
                      <a:pt x="321" y="20324"/>
                      <a:pt x="2" y="20609"/>
                      <a:pt x="0" y="20962"/>
                    </a:cubicBezTo>
                    <a:cubicBezTo>
                      <a:pt x="2" y="21315"/>
                      <a:pt x="321" y="21600"/>
                      <a:pt x="715" y="21600"/>
                    </a:cubicBezTo>
                    <a:cubicBezTo>
                      <a:pt x="1108" y="21600"/>
                      <a:pt x="1428" y="21315"/>
                      <a:pt x="1429" y="20962"/>
                    </a:cubicBezTo>
                    <a:close/>
                    <a:moveTo>
                      <a:pt x="475" y="20769"/>
                    </a:moveTo>
                    <a:lnTo>
                      <a:pt x="954" y="21155"/>
                    </a:lnTo>
                    <a:lnTo>
                      <a:pt x="21600" y="385"/>
                    </a:lnTo>
                    <a:lnTo>
                      <a:pt x="21121" y="0"/>
                    </a:lnTo>
                    <a:close/>
                  </a:path>
                </a:pathLst>
              </a:custGeom>
              <a:solidFill>
                <a:srgbClr val="2D2E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73" name="Freeform 22"/>
              <p:cNvSpPr/>
              <p:nvPr/>
            </p:nvSpPr>
            <p:spPr>
              <a:xfrm>
                <a:off x="1375856" y="2507456"/>
                <a:ext cx="1431742" cy="6458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37" y="1586"/>
                    </a:moveTo>
                    <a:cubicBezTo>
                      <a:pt x="1435" y="709"/>
                      <a:pt x="1114" y="0"/>
                      <a:pt x="718" y="0"/>
                    </a:cubicBezTo>
                    <a:cubicBezTo>
                      <a:pt x="323" y="0"/>
                      <a:pt x="2" y="709"/>
                      <a:pt x="0" y="1586"/>
                    </a:cubicBezTo>
                    <a:cubicBezTo>
                      <a:pt x="2" y="2463"/>
                      <a:pt x="323" y="3171"/>
                      <a:pt x="718" y="3171"/>
                    </a:cubicBezTo>
                    <a:cubicBezTo>
                      <a:pt x="1114" y="3171"/>
                      <a:pt x="1435" y="2463"/>
                      <a:pt x="1437" y="1586"/>
                    </a:cubicBezTo>
                    <a:close/>
                    <a:moveTo>
                      <a:pt x="843" y="924"/>
                    </a:moveTo>
                    <a:lnTo>
                      <a:pt x="594" y="2247"/>
                    </a:lnTo>
                    <a:lnTo>
                      <a:pt x="21351" y="21600"/>
                    </a:lnTo>
                    <a:lnTo>
                      <a:pt x="21600" y="20277"/>
                    </a:lnTo>
                    <a:close/>
                  </a:path>
                </a:pathLst>
              </a:custGeom>
              <a:solidFill>
                <a:srgbClr val="2D2E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74" name="Freeform 23"/>
              <p:cNvSpPr/>
              <p:nvPr/>
            </p:nvSpPr>
            <p:spPr>
              <a:xfrm>
                <a:off x="2751712" y="807931"/>
                <a:ext cx="1441870" cy="23729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27" y="21168"/>
                    </a:moveTo>
                    <a:cubicBezTo>
                      <a:pt x="1425" y="20930"/>
                      <a:pt x="1106" y="20737"/>
                      <a:pt x="713" y="20737"/>
                    </a:cubicBezTo>
                    <a:cubicBezTo>
                      <a:pt x="321" y="20737"/>
                      <a:pt x="2" y="20930"/>
                      <a:pt x="0" y="21168"/>
                    </a:cubicBezTo>
                    <a:cubicBezTo>
                      <a:pt x="2" y="21407"/>
                      <a:pt x="321" y="21600"/>
                      <a:pt x="713" y="21600"/>
                    </a:cubicBezTo>
                    <a:cubicBezTo>
                      <a:pt x="1106" y="21600"/>
                      <a:pt x="1425" y="21407"/>
                      <a:pt x="1427" y="21168"/>
                    </a:cubicBezTo>
                    <a:close/>
                    <a:moveTo>
                      <a:pt x="438" y="21068"/>
                    </a:moveTo>
                    <a:lnTo>
                      <a:pt x="989" y="21269"/>
                    </a:lnTo>
                    <a:lnTo>
                      <a:pt x="21600" y="200"/>
                    </a:lnTo>
                    <a:lnTo>
                      <a:pt x="21049" y="0"/>
                    </a:lnTo>
                    <a:close/>
                  </a:path>
                </a:pathLst>
              </a:custGeom>
              <a:solidFill>
                <a:srgbClr val="2D2E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75" name="Freeform 24"/>
              <p:cNvSpPr/>
              <p:nvPr/>
            </p:nvSpPr>
            <p:spPr>
              <a:xfrm>
                <a:off x="4127568" y="578643"/>
                <a:ext cx="1471106" cy="2877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9" y="18040"/>
                    </a:moveTo>
                    <a:cubicBezTo>
                      <a:pt x="1397" y="16072"/>
                      <a:pt x="1084" y="14481"/>
                      <a:pt x="699" y="14481"/>
                    </a:cubicBezTo>
                    <a:cubicBezTo>
                      <a:pt x="314" y="14481"/>
                      <a:pt x="2" y="16072"/>
                      <a:pt x="0" y="18040"/>
                    </a:cubicBezTo>
                    <a:cubicBezTo>
                      <a:pt x="2" y="20009"/>
                      <a:pt x="314" y="21600"/>
                      <a:pt x="699" y="21600"/>
                    </a:cubicBezTo>
                    <a:cubicBezTo>
                      <a:pt x="1084" y="21600"/>
                      <a:pt x="1397" y="20009"/>
                      <a:pt x="1399" y="18040"/>
                    </a:cubicBezTo>
                    <a:close/>
                    <a:moveTo>
                      <a:pt x="656" y="16447"/>
                    </a:moveTo>
                    <a:lnTo>
                      <a:pt x="743" y="19634"/>
                    </a:lnTo>
                    <a:lnTo>
                      <a:pt x="20944" y="5153"/>
                    </a:lnTo>
                    <a:lnTo>
                      <a:pt x="20857" y="1966"/>
                    </a:lnTo>
                    <a:close/>
                    <a:moveTo>
                      <a:pt x="21600" y="3560"/>
                    </a:moveTo>
                    <a:cubicBezTo>
                      <a:pt x="21598" y="1591"/>
                      <a:pt x="21286" y="0"/>
                      <a:pt x="20901" y="0"/>
                    </a:cubicBezTo>
                    <a:cubicBezTo>
                      <a:pt x="20516" y="0"/>
                      <a:pt x="20203" y="1591"/>
                      <a:pt x="20201" y="3560"/>
                    </a:cubicBezTo>
                    <a:cubicBezTo>
                      <a:pt x="20203" y="5528"/>
                      <a:pt x="20516" y="7119"/>
                      <a:pt x="20901" y="7119"/>
                    </a:cubicBezTo>
                    <a:cubicBezTo>
                      <a:pt x="21286" y="7119"/>
                      <a:pt x="21598" y="5528"/>
                      <a:pt x="21600" y="3560"/>
                    </a:cubicBezTo>
                    <a:close/>
                  </a:path>
                </a:pathLst>
              </a:custGeom>
              <a:solidFill>
                <a:srgbClr val="2D2E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76" name="Freeform 25"/>
              <p:cNvSpPr/>
              <p:nvPr/>
            </p:nvSpPr>
            <p:spPr>
              <a:xfrm>
                <a:off x="0" y="5207794"/>
                <a:ext cx="1426437" cy="2615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42" y="3916"/>
                    </a:moveTo>
                    <a:cubicBezTo>
                      <a:pt x="1441" y="1750"/>
                      <a:pt x="1118" y="0"/>
                      <a:pt x="721" y="0"/>
                    </a:cubicBezTo>
                    <a:cubicBezTo>
                      <a:pt x="324" y="0"/>
                      <a:pt x="2" y="1750"/>
                      <a:pt x="0" y="3916"/>
                    </a:cubicBezTo>
                    <a:cubicBezTo>
                      <a:pt x="2" y="6082"/>
                      <a:pt x="324" y="7832"/>
                      <a:pt x="721" y="7832"/>
                    </a:cubicBezTo>
                    <a:cubicBezTo>
                      <a:pt x="1118" y="7832"/>
                      <a:pt x="1441" y="6082"/>
                      <a:pt x="1442" y="3916"/>
                    </a:cubicBezTo>
                    <a:close/>
                    <a:moveTo>
                      <a:pt x="766" y="2163"/>
                    </a:moveTo>
                    <a:lnTo>
                      <a:pt x="676" y="5669"/>
                    </a:lnTo>
                    <a:lnTo>
                      <a:pt x="21510" y="21600"/>
                    </a:lnTo>
                    <a:lnTo>
                      <a:pt x="21600" y="18094"/>
                    </a:lnTo>
                    <a:close/>
                  </a:path>
                </a:pathLst>
              </a:custGeom>
              <a:solidFill>
                <a:srgbClr val="866C3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77" name="Freeform 26"/>
              <p:cNvSpPr/>
              <p:nvPr/>
            </p:nvSpPr>
            <p:spPr>
              <a:xfrm>
                <a:off x="1375856" y="2737967"/>
                <a:ext cx="1442550" cy="27575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26" y="21229"/>
                    </a:moveTo>
                    <a:cubicBezTo>
                      <a:pt x="1424" y="21023"/>
                      <a:pt x="1106" y="20857"/>
                      <a:pt x="713" y="20857"/>
                    </a:cubicBezTo>
                    <a:cubicBezTo>
                      <a:pt x="321" y="20857"/>
                      <a:pt x="2" y="21023"/>
                      <a:pt x="0" y="21229"/>
                    </a:cubicBezTo>
                    <a:cubicBezTo>
                      <a:pt x="2" y="21434"/>
                      <a:pt x="321" y="21600"/>
                      <a:pt x="713" y="21600"/>
                    </a:cubicBezTo>
                    <a:cubicBezTo>
                      <a:pt x="1106" y="21600"/>
                      <a:pt x="1424" y="21434"/>
                      <a:pt x="1426" y="21229"/>
                    </a:cubicBezTo>
                    <a:close/>
                    <a:moveTo>
                      <a:pt x="428" y="21152"/>
                    </a:moveTo>
                    <a:lnTo>
                      <a:pt x="999" y="21305"/>
                    </a:lnTo>
                    <a:lnTo>
                      <a:pt x="21600" y="153"/>
                    </a:lnTo>
                    <a:lnTo>
                      <a:pt x="21029" y="0"/>
                    </a:lnTo>
                    <a:close/>
                  </a:path>
                </a:pathLst>
              </a:custGeom>
              <a:solidFill>
                <a:srgbClr val="866C3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78" name="Freeform 27"/>
              <p:cNvSpPr/>
              <p:nvPr/>
            </p:nvSpPr>
            <p:spPr>
              <a:xfrm>
                <a:off x="2751712" y="1957501"/>
                <a:ext cx="1433909" cy="8376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35" y="20377"/>
                    </a:moveTo>
                    <a:cubicBezTo>
                      <a:pt x="1433" y="19701"/>
                      <a:pt x="1112" y="19155"/>
                      <a:pt x="717" y="19155"/>
                    </a:cubicBezTo>
                    <a:cubicBezTo>
                      <a:pt x="322" y="19155"/>
                      <a:pt x="2" y="19701"/>
                      <a:pt x="0" y="20377"/>
                    </a:cubicBezTo>
                    <a:cubicBezTo>
                      <a:pt x="2" y="21054"/>
                      <a:pt x="322" y="21600"/>
                      <a:pt x="717" y="21600"/>
                    </a:cubicBezTo>
                    <a:cubicBezTo>
                      <a:pt x="1112" y="21600"/>
                      <a:pt x="1433" y="21054"/>
                      <a:pt x="1435" y="20377"/>
                    </a:cubicBezTo>
                    <a:close/>
                    <a:moveTo>
                      <a:pt x="560" y="19895"/>
                    </a:moveTo>
                    <a:lnTo>
                      <a:pt x="874" y="20860"/>
                    </a:lnTo>
                    <a:lnTo>
                      <a:pt x="21600" y="966"/>
                    </a:lnTo>
                    <a:lnTo>
                      <a:pt x="21286" y="0"/>
                    </a:lnTo>
                    <a:close/>
                  </a:path>
                </a:pathLst>
              </a:custGeom>
              <a:solidFill>
                <a:srgbClr val="866C3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79" name="Freeform 28"/>
              <p:cNvSpPr/>
              <p:nvPr/>
            </p:nvSpPr>
            <p:spPr>
              <a:xfrm>
                <a:off x="4127568" y="1543050"/>
                <a:ext cx="1471106" cy="4805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9" y="19469"/>
                    </a:moveTo>
                    <a:cubicBezTo>
                      <a:pt x="1397" y="18291"/>
                      <a:pt x="1084" y="17338"/>
                      <a:pt x="699" y="17338"/>
                    </a:cubicBezTo>
                    <a:cubicBezTo>
                      <a:pt x="314" y="17338"/>
                      <a:pt x="2" y="18291"/>
                      <a:pt x="0" y="19469"/>
                    </a:cubicBezTo>
                    <a:cubicBezTo>
                      <a:pt x="2" y="20647"/>
                      <a:pt x="314" y="21600"/>
                      <a:pt x="699" y="21600"/>
                    </a:cubicBezTo>
                    <a:cubicBezTo>
                      <a:pt x="1084" y="21600"/>
                      <a:pt x="1397" y="20647"/>
                      <a:pt x="1399" y="19469"/>
                    </a:cubicBezTo>
                    <a:close/>
                    <a:moveTo>
                      <a:pt x="615" y="18541"/>
                    </a:moveTo>
                    <a:lnTo>
                      <a:pt x="784" y="20397"/>
                    </a:lnTo>
                    <a:lnTo>
                      <a:pt x="20985" y="3059"/>
                    </a:lnTo>
                    <a:lnTo>
                      <a:pt x="20816" y="1203"/>
                    </a:lnTo>
                    <a:close/>
                    <a:moveTo>
                      <a:pt x="21600" y="2131"/>
                    </a:moveTo>
                    <a:cubicBezTo>
                      <a:pt x="21598" y="953"/>
                      <a:pt x="21286" y="0"/>
                      <a:pt x="20901" y="0"/>
                    </a:cubicBezTo>
                    <a:cubicBezTo>
                      <a:pt x="20516" y="0"/>
                      <a:pt x="20203" y="953"/>
                      <a:pt x="20201" y="2131"/>
                    </a:cubicBezTo>
                    <a:cubicBezTo>
                      <a:pt x="20203" y="3309"/>
                      <a:pt x="20516" y="4262"/>
                      <a:pt x="20901" y="4262"/>
                    </a:cubicBezTo>
                    <a:cubicBezTo>
                      <a:pt x="21286" y="4262"/>
                      <a:pt x="21598" y="3309"/>
                      <a:pt x="21600" y="2131"/>
                    </a:cubicBezTo>
                    <a:close/>
                  </a:path>
                </a:pathLst>
              </a:custGeom>
              <a:solidFill>
                <a:srgbClr val="866C3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80" name="Freeform 29"/>
              <p:cNvSpPr/>
              <p:nvPr/>
            </p:nvSpPr>
            <p:spPr>
              <a:xfrm>
                <a:off x="0" y="4473317"/>
                <a:ext cx="1442241" cy="25652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27" y="21201"/>
                    </a:moveTo>
                    <a:cubicBezTo>
                      <a:pt x="1425" y="20980"/>
                      <a:pt x="1106" y="20802"/>
                      <a:pt x="713" y="20802"/>
                    </a:cubicBezTo>
                    <a:cubicBezTo>
                      <a:pt x="321" y="20802"/>
                      <a:pt x="2" y="20980"/>
                      <a:pt x="0" y="21201"/>
                    </a:cubicBezTo>
                    <a:cubicBezTo>
                      <a:pt x="2" y="21422"/>
                      <a:pt x="321" y="21600"/>
                      <a:pt x="713" y="21600"/>
                    </a:cubicBezTo>
                    <a:cubicBezTo>
                      <a:pt x="1106" y="21600"/>
                      <a:pt x="1425" y="21422"/>
                      <a:pt x="1427" y="21201"/>
                    </a:cubicBezTo>
                    <a:close/>
                    <a:moveTo>
                      <a:pt x="432" y="21114"/>
                    </a:moveTo>
                    <a:lnTo>
                      <a:pt x="994" y="21288"/>
                    </a:lnTo>
                    <a:lnTo>
                      <a:pt x="21600" y="175"/>
                    </a:lnTo>
                    <a:lnTo>
                      <a:pt x="21038" y="0"/>
                    </a:lnTo>
                    <a:close/>
                  </a:path>
                </a:pathLst>
              </a:custGeom>
              <a:solidFill>
                <a:srgbClr val="2D2E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81" name="Freeform 30"/>
              <p:cNvSpPr/>
              <p:nvPr/>
            </p:nvSpPr>
            <p:spPr>
              <a:xfrm>
                <a:off x="1375856" y="3501686"/>
                <a:ext cx="1435726" cy="10294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33" y="20605"/>
                    </a:moveTo>
                    <a:cubicBezTo>
                      <a:pt x="1431" y="20055"/>
                      <a:pt x="1111" y="19610"/>
                      <a:pt x="717" y="19610"/>
                    </a:cubicBezTo>
                    <a:cubicBezTo>
                      <a:pt x="322" y="19610"/>
                      <a:pt x="2" y="20055"/>
                      <a:pt x="0" y="20605"/>
                    </a:cubicBezTo>
                    <a:cubicBezTo>
                      <a:pt x="2" y="21155"/>
                      <a:pt x="322" y="21600"/>
                      <a:pt x="717" y="21600"/>
                    </a:cubicBezTo>
                    <a:cubicBezTo>
                      <a:pt x="1111" y="21600"/>
                      <a:pt x="1431" y="21155"/>
                      <a:pt x="1433" y="20605"/>
                    </a:cubicBezTo>
                    <a:close/>
                    <a:moveTo>
                      <a:pt x="532" y="20236"/>
                    </a:moveTo>
                    <a:lnTo>
                      <a:pt x="901" y="20974"/>
                    </a:lnTo>
                    <a:lnTo>
                      <a:pt x="21600" y="738"/>
                    </a:lnTo>
                    <a:lnTo>
                      <a:pt x="21232" y="0"/>
                    </a:lnTo>
                    <a:close/>
                  </a:path>
                </a:pathLst>
              </a:custGeom>
              <a:solidFill>
                <a:srgbClr val="2D2E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82" name="Freeform 31"/>
              <p:cNvSpPr/>
              <p:nvPr/>
            </p:nvSpPr>
            <p:spPr>
              <a:xfrm>
                <a:off x="2751712" y="3471862"/>
                <a:ext cx="1429231" cy="4538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40" y="2257"/>
                    </a:moveTo>
                    <a:cubicBezTo>
                      <a:pt x="1438" y="1009"/>
                      <a:pt x="1116" y="0"/>
                      <a:pt x="720" y="0"/>
                    </a:cubicBezTo>
                    <a:cubicBezTo>
                      <a:pt x="323" y="0"/>
                      <a:pt x="2" y="1009"/>
                      <a:pt x="0" y="2257"/>
                    </a:cubicBezTo>
                    <a:cubicBezTo>
                      <a:pt x="2" y="3505"/>
                      <a:pt x="323" y="4513"/>
                      <a:pt x="720" y="4513"/>
                    </a:cubicBezTo>
                    <a:cubicBezTo>
                      <a:pt x="1116" y="4513"/>
                      <a:pt x="1438" y="3505"/>
                      <a:pt x="1440" y="2257"/>
                    </a:cubicBezTo>
                    <a:close/>
                    <a:moveTo>
                      <a:pt x="807" y="1274"/>
                    </a:moveTo>
                    <a:lnTo>
                      <a:pt x="633" y="3239"/>
                    </a:lnTo>
                    <a:lnTo>
                      <a:pt x="21426" y="21600"/>
                    </a:lnTo>
                    <a:lnTo>
                      <a:pt x="21600" y="19635"/>
                    </a:lnTo>
                    <a:close/>
                  </a:path>
                </a:pathLst>
              </a:custGeom>
              <a:solidFill>
                <a:srgbClr val="2D2E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83" name="Freeform 32"/>
              <p:cNvSpPr/>
              <p:nvPr/>
            </p:nvSpPr>
            <p:spPr>
              <a:xfrm>
                <a:off x="4127568" y="0"/>
                <a:ext cx="1471106" cy="39524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9" y="21341"/>
                    </a:moveTo>
                    <a:cubicBezTo>
                      <a:pt x="1397" y="21198"/>
                      <a:pt x="1084" y="21082"/>
                      <a:pt x="699" y="21082"/>
                    </a:cubicBezTo>
                    <a:cubicBezTo>
                      <a:pt x="314" y="21082"/>
                      <a:pt x="2" y="21198"/>
                      <a:pt x="0" y="21341"/>
                    </a:cubicBezTo>
                    <a:cubicBezTo>
                      <a:pt x="2" y="21484"/>
                      <a:pt x="314" y="21600"/>
                      <a:pt x="699" y="21600"/>
                    </a:cubicBezTo>
                    <a:cubicBezTo>
                      <a:pt x="1084" y="21600"/>
                      <a:pt x="1397" y="21484"/>
                      <a:pt x="1399" y="21341"/>
                    </a:cubicBezTo>
                    <a:close/>
                    <a:moveTo>
                      <a:pt x="403" y="21301"/>
                    </a:moveTo>
                    <a:lnTo>
                      <a:pt x="995" y="21380"/>
                    </a:lnTo>
                    <a:lnTo>
                      <a:pt x="21197" y="299"/>
                    </a:lnTo>
                    <a:lnTo>
                      <a:pt x="20605" y="220"/>
                    </a:lnTo>
                    <a:close/>
                    <a:moveTo>
                      <a:pt x="21600" y="259"/>
                    </a:moveTo>
                    <a:cubicBezTo>
                      <a:pt x="21598" y="116"/>
                      <a:pt x="21286" y="0"/>
                      <a:pt x="20901" y="0"/>
                    </a:cubicBezTo>
                    <a:cubicBezTo>
                      <a:pt x="20516" y="0"/>
                      <a:pt x="20203" y="116"/>
                      <a:pt x="20201" y="259"/>
                    </a:cubicBezTo>
                    <a:cubicBezTo>
                      <a:pt x="20203" y="402"/>
                      <a:pt x="20516" y="518"/>
                      <a:pt x="20901" y="518"/>
                    </a:cubicBezTo>
                    <a:cubicBezTo>
                      <a:pt x="21286" y="518"/>
                      <a:pt x="21598" y="402"/>
                      <a:pt x="21600" y="259"/>
                    </a:cubicBezTo>
                    <a:close/>
                  </a:path>
                </a:pathLst>
              </a:custGeom>
              <a:solidFill>
                <a:srgbClr val="2D2E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</p:grpSp>
      <p:sp>
        <p:nvSpPr>
          <p:cNvPr id="286" name="Freeform 34"/>
          <p:cNvSpPr/>
          <p:nvPr/>
        </p:nvSpPr>
        <p:spPr>
          <a:xfrm rot="10800000">
            <a:off x="12137698" y="-270007"/>
            <a:ext cx="1240813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87" name="Freeform 36"/>
          <p:cNvSpPr/>
          <p:nvPr/>
        </p:nvSpPr>
        <p:spPr>
          <a:xfrm rot="16200000">
            <a:off x="16638894" y="9493895"/>
            <a:ext cx="1240813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2D2E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97806" y="1028700"/>
            <a:ext cx="1161495" cy="1695673"/>
          </a:xfrm>
          <a:prstGeom prst="rect">
            <a:avLst/>
          </a:prstGeom>
          <a:ln w="12700">
            <a:miter lim="400000"/>
          </a:ln>
        </p:spPr>
      </p:pic>
      <p:sp>
        <p:nvSpPr>
          <p:cNvPr id="290" name="Freeform 4"/>
          <p:cNvSpPr/>
          <p:nvPr/>
        </p:nvSpPr>
        <p:spPr>
          <a:xfrm rot="10800000">
            <a:off x="12137698" y="-270007"/>
            <a:ext cx="1240813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293" name="Group 5"/>
          <p:cNvGrpSpPr/>
          <p:nvPr/>
        </p:nvGrpSpPr>
        <p:grpSpPr>
          <a:xfrm>
            <a:off x="1016484" y="1034037"/>
            <a:ext cx="9917593" cy="1860162"/>
            <a:chOff x="0" y="0"/>
            <a:chExt cx="9917591" cy="1860160"/>
          </a:xfrm>
        </p:grpSpPr>
        <p:sp>
          <p:nvSpPr>
            <p:cNvPr id="291" name="TextBox 6"/>
            <p:cNvSpPr txBox="1"/>
            <p:nvPr/>
          </p:nvSpPr>
          <p:spPr>
            <a:xfrm>
              <a:off x="12215" y="0"/>
              <a:ext cx="9905377" cy="11409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ts val="8700"/>
                </a:lnSpc>
                <a:defRPr sz="8800">
                  <a:solidFill>
                    <a:srgbClr val="FED531"/>
                  </a:solidFill>
                  <a:latin typeface="Aleo"/>
                  <a:ea typeface="Aleo"/>
                  <a:cs typeface="Aleo"/>
                  <a:sym typeface="Aleo"/>
                </a:defRPr>
              </a:pPr>
              <a:r>
                <a:t>We'd love to</a:t>
              </a:r>
              <a:r>
                <a:rPr sz="8700"/>
                <a:t> </a:t>
              </a:r>
              <a:r>
                <a:t>cha</a:t>
              </a:r>
              <a:r>
                <a:rPr sz="8700"/>
                <a:t>t!</a:t>
              </a:r>
            </a:p>
          </p:txBody>
        </p:sp>
        <p:sp>
          <p:nvSpPr>
            <p:cNvPr id="292" name="TextBox 7"/>
            <p:cNvSpPr txBox="1"/>
            <p:nvPr/>
          </p:nvSpPr>
          <p:spPr>
            <a:xfrm>
              <a:off x="0" y="1358773"/>
              <a:ext cx="6525615" cy="501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900"/>
                </a:lnSpc>
                <a:defRPr b="1" spc="179" sz="36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ASK US ANYTHING!</a:t>
              </a:r>
            </a:p>
          </p:txBody>
        </p:sp>
      </p:grpSp>
      <p:grpSp>
        <p:nvGrpSpPr>
          <p:cNvPr id="300" name="Group 8"/>
          <p:cNvGrpSpPr/>
          <p:nvPr/>
        </p:nvGrpSpPr>
        <p:grpSpPr>
          <a:xfrm>
            <a:off x="1028700" y="4043629"/>
            <a:ext cx="8662796" cy="4076293"/>
            <a:chOff x="0" y="0"/>
            <a:chExt cx="8662795" cy="4076292"/>
          </a:xfrm>
        </p:grpSpPr>
        <p:sp>
          <p:nvSpPr>
            <p:cNvPr id="294" name="TextBox 9"/>
            <p:cNvSpPr txBox="1"/>
            <p:nvPr/>
          </p:nvSpPr>
          <p:spPr>
            <a:xfrm>
              <a:off x="0" y="0"/>
              <a:ext cx="8661983" cy="4475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ts val="3600"/>
                </a:lnSpc>
                <a:defRPr spc="140" sz="28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pPr>
              <a:r>
                <a:t>T</a:t>
              </a:r>
              <a:r>
                <a:rPr spc="138" sz="2700"/>
                <a:t>EAM NUMBER</a:t>
              </a:r>
            </a:p>
          </p:txBody>
        </p:sp>
        <p:sp>
          <p:nvSpPr>
            <p:cNvPr id="295" name="TextBox 10"/>
            <p:cNvSpPr txBox="1"/>
            <p:nvPr/>
          </p:nvSpPr>
          <p:spPr>
            <a:xfrm>
              <a:off x="0" y="551168"/>
              <a:ext cx="8661983" cy="4358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4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1.039.4</a:t>
              </a:r>
            </a:p>
          </p:txBody>
        </p:sp>
        <p:sp>
          <p:nvSpPr>
            <p:cNvPr id="296" name="TextBox 11"/>
            <p:cNvSpPr txBox="1"/>
            <p:nvPr/>
          </p:nvSpPr>
          <p:spPr>
            <a:xfrm>
              <a:off x="812" y="1542252"/>
              <a:ext cx="8661984" cy="4475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pc="140" sz="28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EMAIL</a:t>
              </a:r>
            </a:p>
          </p:txBody>
        </p:sp>
        <p:sp>
          <p:nvSpPr>
            <p:cNvPr id="297" name="TextBox 12"/>
            <p:cNvSpPr txBox="1"/>
            <p:nvPr/>
          </p:nvSpPr>
          <p:spPr>
            <a:xfrm>
              <a:off x="812" y="2098183"/>
              <a:ext cx="8661984" cy="4358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4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joyendraroybiswas@gmail.com</a:t>
              </a:r>
            </a:p>
          </p:txBody>
        </p:sp>
        <p:sp>
          <p:nvSpPr>
            <p:cNvPr id="298" name="TextBox 13"/>
            <p:cNvSpPr txBox="1"/>
            <p:nvPr/>
          </p:nvSpPr>
          <p:spPr>
            <a:xfrm>
              <a:off x="0" y="3089266"/>
              <a:ext cx="8661983" cy="4475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ts val="3600"/>
                </a:lnSpc>
                <a:defRPr spc="140" sz="28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pPr>
              <a:r>
                <a:t>T</a:t>
              </a:r>
              <a:r>
                <a:rPr spc="138" sz="2700"/>
                <a:t>EAM</a:t>
              </a:r>
            </a:p>
          </p:txBody>
        </p:sp>
        <p:sp>
          <p:nvSpPr>
            <p:cNvPr id="299" name="TextBox 14"/>
            <p:cNvSpPr txBox="1"/>
            <p:nvPr/>
          </p:nvSpPr>
          <p:spPr>
            <a:xfrm>
              <a:off x="0" y="3640434"/>
              <a:ext cx="8661983" cy="4358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4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Undeployed</a:t>
              </a:r>
            </a:p>
          </p:txBody>
        </p:sp>
      </p:grpSp>
      <p:sp>
        <p:nvSpPr>
          <p:cNvPr id="301" name="Freeform 16"/>
          <p:cNvSpPr/>
          <p:nvPr/>
        </p:nvSpPr>
        <p:spPr>
          <a:xfrm rot="16200000">
            <a:off x="17399339" y="8860190"/>
            <a:ext cx="1240813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ED5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97806" y="1028700"/>
            <a:ext cx="1161495" cy="1695673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Freeform 4"/>
          <p:cNvSpPr/>
          <p:nvPr/>
        </p:nvSpPr>
        <p:spPr>
          <a:xfrm rot="10800000">
            <a:off x="12137698" y="-270007"/>
            <a:ext cx="1240813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6" name="Freeform 6"/>
          <p:cNvSpPr/>
          <p:nvPr/>
        </p:nvSpPr>
        <p:spPr>
          <a:xfrm rot="5400000">
            <a:off x="-327929" y="6245997"/>
            <a:ext cx="1240812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09" name="Group 7"/>
          <p:cNvGrpSpPr/>
          <p:nvPr/>
        </p:nvGrpSpPr>
        <p:grpSpPr>
          <a:xfrm>
            <a:off x="1016484" y="1034037"/>
            <a:ext cx="9305009" cy="2974587"/>
            <a:chOff x="0" y="0"/>
            <a:chExt cx="9305007" cy="2974585"/>
          </a:xfrm>
        </p:grpSpPr>
        <p:sp>
          <p:nvSpPr>
            <p:cNvPr id="107" name="TextBox 8"/>
            <p:cNvSpPr txBox="1"/>
            <p:nvPr/>
          </p:nvSpPr>
          <p:spPr>
            <a:xfrm>
              <a:off x="12215" y="0"/>
              <a:ext cx="9292793" cy="22458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8700"/>
                </a:lnSpc>
                <a:defRPr sz="8800">
                  <a:solidFill>
                    <a:srgbClr val="2D2E2C"/>
                  </a:solidFill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What We'll Discuss</a:t>
              </a:r>
            </a:p>
          </p:txBody>
        </p:sp>
        <p:sp>
          <p:nvSpPr>
            <p:cNvPr id="108" name="TextBox 9"/>
            <p:cNvSpPr txBox="1"/>
            <p:nvPr/>
          </p:nvSpPr>
          <p:spPr>
            <a:xfrm>
              <a:off x="0" y="2473198"/>
              <a:ext cx="6525615" cy="501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900"/>
                </a:lnSpc>
                <a:defRPr b="1" spc="179" sz="36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TOPIC OUTLINE</a:t>
              </a:r>
            </a:p>
          </p:txBody>
        </p:sp>
      </p:grpSp>
      <p:sp>
        <p:nvSpPr>
          <p:cNvPr id="110" name="TextBox 10"/>
          <p:cNvSpPr txBox="1"/>
          <p:nvPr/>
        </p:nvSpPr>
        <p:spPr>
          <a:xfrm>
            <a:off x="9647001" y="4305195"/>
            <a:ext cx="6222207" cy="410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r">
              <a:lnSpc>
                <a:spcPct val="150000"/>
              </a:lnSpc>
              <a:defRPr b="1" sz="3200">
                <a:solidFill>
                  <a:srgbClr val="2D2E2C"/>
                </a:solidFill>
                <a:latin typeface="Cooper Hewitt"/>
                <a:ea typeface="Cooper Hewitt"/>
                <a:cs typeface="Cooper Hewitt"/>
                <a:sym typeface="Cooper Hewitt"/>
              </a:defRPr>
            </a:pPr>
            <a:r>
              <a:t>The Problem</a:t>
            </a:r>
          </a:p>
          <a:p>
            <a:pPr algn="r">
              <a:lnSpc>
                <a:spcPct val="150000"/>
              </a:lnSpc>
              <a:defRPr b="1" sz="3200">
                <a:solidFill>
                  <a:srgbClr val="2D2E2C"/>
                </a:solidFill>
                <a:latin typeface="Cooper Hewitt"/>
                <a:ea typeface="Cooper Hewitt"/>
                <a:cs typeface="Cooper Hewitt"/>
                <a:sym typeface="Cooper Hewitt"/>
              </a:defRPr>
            </a:pPr>
            <a:r>
              <a:t>The Solution</a:t>
            </a:r>
          </a:p>
          <a:p>
            <a:pPr algn="r">
              <a:lnSpc>
                <a:spcPct val="150000"/>
              </a:lnSpc>
              <a:defRPr b="1" sz="3200">
                <a:solidFill>
                  <a:srgbClr val="2D2E2C"/>
                </a:solidFill>
                <a:latin typeface="Cooper Hewitt"/>
                <a:ea typeface="Cooper Hewitt"/>
                <a:cs typeface="Cooper Hewitt"/>
                <a:sym typeface="Cooper Hewitt"/>
              </a:defRPr>
            </a:pPr>
            <a:r>
              <a:t>The Approach</a:t>
            </a:r>
          </a:p>
          <a:p>
            <a:pPr algn="r">
              <a:lnSpc>
                <a:spcPct val="150000"/>
              </a:lnSpc>
              <a:defRPr b="1" sz="3200">
                <a:solidFill>
                  <a:srgbClr val="2D2E2C"/>
                </a:solidFill>
                <a:latin typeface="Cooper Hewitt"/>
                <a:ea typeface="Cooper Hewitt"/>
                <a:cs typeface="Cooper Hewitt"/>
                <a:sym typeface="Cooper Hewitt"/>
              </a:defRPr>
            </a:pPr>
            <a:r>
              <a:t>The Outcomes</a:t>
            </a:r>
          </a:p>
          <a:p>
            <a:pPr algn="r">
              <a:lnSpc>
                <a:spcPct val="150000"/>
              </a:lnSpc>
              <a:defRPr b="1" sz="3200">
                <a:solidFill>
                  <a:srgbClr val="2D2E2C"/>
                </a:solidFill>
                <a:latin typeface="Cooper Hewitt"/>
                <a:ea typeface="Cooper Hewitt"/>
                <a:cs typeface="Cooper Hewitt"/>
                <a:sym typeface="Cooper Hewitt"/>
              </a:defRPr>
            </a:pPr>
            <a:r>
              <a:t>The tech stack</a:t>
            </a:r>
          </a:p>
          <a:p>
            <a:pPr algn="r">
              <a:lnSpc>
                <a:spcPct val="150000"/>
              </a:lnSpc>
              <a:defRPr b="1" sz="3200">
                <a:solidFill>
                  <a:srgbClr val="2D2E2C"/>
                </a:solidFill>
                <a:latin typeface="Cooper Hewitt"/>
                <a:ea typeface="Cooper Hewitt"/>
                <a:cs typeface="Cooper Hewitt"/>
                <a:sym typeface="Cooper Hewitt"/>
              </a:defRPr>
            </a:pPr>
            <a:r>
              <a:t>The Future</a:t>
            </a:r>
          </a:p>
        </p:txBody>
      </p:sp>
      <p:grpSp>
        <p:nvGrpSpPr>
          <p:cNvPr id="113" name="Group 11"/>
          <p:cNvGrpSpPr/>
          <p:nvPr/>
        </p:nvGrpSpPr>
        <p:grpSpPr>
          <a:xfrm>
            <a:off x="-411027" y="9543415"/>
            <a:ext cx="19110054" cy="1187807"/>
            <a:chOff x="0" y="0"/>
            <a:chExt cx="19110052" cy="1187805"/>
          </a:xfrm>
        </p:grpSpPr>
        <p:sp>
          <p:nvSpPr>
            <p:cNvPr id="111" name="AutoShape 12"/>
            <p:cNvSpPr/>
            <p:nvPr/>
          </p:nvSpPr>
          <p:spPr>
            <a:xfrm>
              <a:off x="-1" y="0"/>
              <a:ext cx="19110054" cy="1187806"/>
            </a:xfrm>
            <a:prstGeom prst="rect">
              <a:avLst/>
            </a:prstGeom>
            <a:solidFill>
              <a:srgbClr val="2D2E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2" name="TextBox 13"/>
            <p:cNvSpPr txBox="1"/>
            <p:nvPr/>
          </p:nvSpPr>
          <p:spPr>
            <a:xfrm>
              <a:off x="7993564" y="257221"/>
              <a:ext cx="10357145" cy="270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2200"/>
                </a:lnSpc>
                <a:defRPr spc="320" sz="1600">
                  <a:solidFill>
                    <a:srgbClr val="FED531"/>
                  </a:solidFill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TEAM UNDEPLOYED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ED5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25250" t="2507" r="27818" b="0"/>
          <a:stretch>
            <a:fillRect/>
          </a:stretch>
        </p:blipFill>
        <p:spPr>
          <a:xfrm>
            <a:off x="-416584" y="-365565"/>
            <a:ext cx="7960789" cy="11018130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Freeform 4"/>
          <p:cNvSpPr/>
          <p:nvPr/>
        </p:nvSpPr>
        <p:spPr>
          <a:xfrm rot="10800000">
            <a:off x="12137698" y="-270007"/>
            <a:ext cx="1240813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19" name="Group 5"/>
          <p:cNvGrpSpPr/>
          <p:nvPr/>
        </p:nvGrpSpPr>
        <p:grpSpPr>
          <a:xfrm>
            <a:off x="-411027" y="9543415"/>
            <a:ext cx="19110054" cy="1187807"/>
            <a:chOff x="0" y="0"/>
            <a:chExt cx="19110052" cy="1187805"/>
          </a:xfrm>
        </p:grpSpPr>
        <p:sp>
          <p:nvSpPr>
            <p:cNvPr id="117" name="AutoShape 6"/>
            <p:cNvSpPr/>
            <p:nvPr/>
          </p:nvSpPr>
          <p:spPr>
            <a:xfrm>
              <a:off x="-1" y="0"/>
              <a:ext cx="19110054" cy="1187806"/>
            </a:xfrm>
            <a:prstGeom prst="rect">
              <a:avLst/>
            </a:prstGeom>
            <a:solidFill>
              <a:srgbClr val="2D2E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8" name="TextBox 7"/>
            <p:cNvSpPr txBox="1"/>
            <p:nvPr/>
          </p:nvSpPr>
          <p:spPr>
            <a:xfrm>
              <a:off x="7993564" y="257221"/>
              <a:ext cx="10357145" cy="270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2200"/>
                </a:lnSpc>
                <a:defRPr spc="320" sz="1600">
                  <a:solidFill>
                    <a:srgbClr val="FED531"/>
                  </a:solidFill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TEAM UNDEPLOYED</a:t>
              </a:r>
            </a:p>
          </p:txBody>
        </p:sp>
      </p:grpSp>
      <p:grpSp>
        <p:nvGrpSpPr>
          <p:cNvPr id="123" name="Group 8"/>
          <p:cNvGrpSpPr/>
          <p:nvPr/>
        </p:nvGrpSpPr>
        <p:grpSpPr>
          <a:xfrm>
            <a:off x="8574096" y="1150143"/>
            <a:ext cx="8685205" cy="6664947"/>
            <a:chOff x="0" y="0"/>
            <a:chExt cx="8685203" cy="6664945"/>
          </a:xfrm>
        </p:grpSpPr>
        <p:sp>
          <p:nvSpPr>
            <p:cNvPr id="120" name="TextBox 9"/>
            <p:cNvSpPr txBox="1"/>
            <p:nvPr/>
          </p:nvSpPr>
          <p:spPr>
            <a:xfrm>
              <a:off x="0" y="0"/>
              <a:ext cx="8685204" cy="11409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8700"/>
                </a:lnSpc>
                <a:defRPr sz="8800">
                  <a:solidFill>
                    <a:srgbClr val="2D2E2C"/>
                  </a:solidFill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Before we begin</a:t>
              </a:r>
            </a:p>
          </p:txBody>
        </p:sp>
        <p:sp>
          <p:nvSpPr>
            <p:cNvPr id="121" name="TextBox 10"/>
            <p:cNvSpPr txBox="1"/>
            <p:nvPr/>
          </p:nvSpPr>
          <p:spPr>
            <a:xfrm>
              <a:off x="0" y="1451658"/>
              <a:ext cx="8685204" cy="501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900"/>
                </a:lnSpc>
                <a:defRPr b="1" spc="179" sz="36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WHAT ARE THE PROBLEMS?</a:t>
              </a:r>
            </a:p>
          </p:txBody>
        </p:sp>
        <p:sp>
          <p:nvSpPr>
            <p:cNvPr id="122" name="TextBox 11"/>
            <p:cNvSpPr txBox="1"/>
            <p:nvPr/>
          </p:nvSpPr>
          <p:spPr>
            <a:xfrm>
              <a:off x="0" y="2582158"/>
              <a:ext cx="8685204" cy="40827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1" marL="594359" indent="-297179">
                <a:lnSpc>
                  <a:spcPts val="5400"/>
                </a:lnSpc>
                <a:buSzPct val="100000"/>
                <a:buFont typeface="Arial"/>
                <a:buChar char="•"/>
                <a:defRPr sz="36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pPr>
              <a:r>
                <a:t>Congestion on roads due to over-traffic</a:t>
              </a:r>
            </a:p>
            <a:p>
              <a:pPr lvl="1" marL="594359" indent="-297179">
                <a:lnSpc>
                  <a:spcPts val="5400"/>
                </a:lnSpc>
                <a:buSzPct val="100000"/>
                <a:buFont typeface="Arial"/>
                <a:buChar char="•"/>
                <a:defRPr sz="36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pPr>
              <a:r>
                <a:t> No data driven approach to identify problems</a:t>
              </a:r>
            </a:p>
            <a:p>
              <a:pPr lvl="1" marL="594359" indent="-297179">
                <a:lnSpc>
                  <a:spcPts val="5400"/>
                </a:lnSpc>
                <a:buSzPct val="100000"/>
                <a:buFont typeface="Arial"/>
                <a:buChar char="•"/>
                <a:defRPr sz="36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pPr>
              <a:r>
                <a:t>No reliability of public transport</a:t>
              </a:r>
            </a:p>
            <a:p>
              <a:pPr lvl="1" marL="594359" indent="-297179">
                <a:lnSpc>
                  <a:spcPts val="5400"/>
                </a:lnSpc>
                <a:buSzPct val="100000"/>
                <a:buFont typeface="Arial"/>
                <a:buChar char="•"/>
                <a:defRPr sz="36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pPr>
              <a:r>
                <a:t>No details with the rider leading to lesser safety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2D2E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76672" y="1298144"/>
            <a:ext cx="6670446" cy="9738223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Freeform 4"/>
          <p:cNvSpPr/>
          <p:nvPr/>
        </p:nvSpPr>
        <p:spPr>
          <a:xfrm>
            <a:off x="3008348" y="7880894"/>
            <a:ext cx="1240812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7" name="Freeform 6"/>
          <p:cNvSpPr/>
          <p:nvPr/>
        </p:nvSpPr>
        <p:spPr>
          <a:xfrm>
            <a:off x="14458410" y="9600340"/>
            <a:ext cx="1240813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8" name="Freeform 8"/>
          <p:cNvSpPr/>
          <p:nvPr/>
        </p:nvSpPr>
        <p:spPr>
          <a:xfrm rot="10800000">
            <a:off x="975460" y="-116959"/>
            <a:ext cx="1046279" cy="9060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31" name="Group 9"/>
          <p:cNvGrpSpPr/>
          <p:nvPr/>
        </p:nvGrpSpPr>
        <p:grpSpPr>
          <a:xfrm>
            <a:off x="6902156" y="980962"/>
            <a:ext cx="10357144" cy="4010952"/>
            <a:chOff x="0" y="0"/>
            <a:chExt cx="10357143" cy="4010950"/>
          </a:xfrm>
        </p:grpSpPr>
        <p:sp>
          <p:nvSpPr>
            <p:cNvPr id="129" name="TextBox 10"/>
            <p:cNvSpPr txBox="1"/>
            <p:nvPr/>
          </p:nvSpPr>
          <p:spPr>
            <a:xfrm>
              <a:off x="0" y="1298370"/>
              <a:ext cx="10357144" cy="27125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5300"/>
                </a:lnSpc>
                <a:defRPr spc="530" sz="5300">
                  <a:solidFill>
                    <a:srgbClr val="FED531"/>
                  </a:solidFill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THE ANSWER LIED IN FRONT OF US. WHY IS METRO SO POPULAR BUT BUSES AREN'T.</a:t>
              </a:r>
            </a:p>
          </p:txBody>
        </p:sp>
        <p:sp>
          <p:nvSpPr>
            <p:cNvPr id="130" name="TextBox 11"/>
            <p:cNvSpPr txBox="1"/>
            <p:nvPr/>
          </p:nvSpPr>
          <p:spPr>
            <a:xfrm>
              <a:off x="0" y="0"/>
              <a:ext cx="10357144" cy="501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3900"/>
                </a:lnSpc>
                <a:defRPr b="1" spc="179" sz="36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PONDER ON THIS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ED5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reeform 3"/>
          <p:cNvSpPr/>
          <p:nvPr/>
        </p:nvSpPr>
        <p:spPr>
          <a:xfrm rot="5400000">
            <a:off x="-750393" y="7128402"/>
            <a:ext cx="1240812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34" name="Freeform 5"/>
          <p:cNvSpPr/>
          <p:nvPr/>
        </p:nvSpPr>
        <p:spPr>
          <a:xfrm>
            <a:off x="6853336" y="9863515"/>
            <a:ext cx="1240813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37" name="Group 6"/>
          <p:cNvGrpSpPr/>
          <p:nvPr/>
        </p:nvGrpSpPr>
        <p:grpSpPr>
          <a:xfrm>
            <a:off x="1307031" y="2049757"/>
            <a:ext cx="6537831" cy="3469887"/>
            <a:chOff x="0" y="0"/>
            <a:chExt cx="6537830" cy="3469885"/>
          </a:xfrm>
        </p:grpSpPr>
        <p:sp>
          <p:nvSpPr>
            <p:cNvPr id="135" name="TextBox 7"/>
            <p:cNvSpPr txBox="1"/>
            <p:nvPr/>
          </p:nvSpPr>
          <p:spPr>
            <a:xfrm>
              <a:off x="12215" y="0"/>
              <a:ext cx="6525616" cy="22458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8700"/>
                </a:lnSpc>
                <a:defRPr sz="8800">
                  <a:solidFill>
                    <a:srgbClr val="2D2E2C"/>
                  </a:solidFill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What is Our Solution?</a:t>
              </a:r>
            </a:p>
          </p:txBody>
        </p:sp>
        <p:sp>
          <p:nvSpPr>
            <p:cNvPr id="136" name="TextBox 8"/>
            <p:cNvSpPr txBox="1"/>
            <p:nvPr/>
          </p:nvSpPr>
          <p:spPr>
            <a:xfrm>
              <a:off x="0" y="2473198"/>
              <a:ext cx="6525615" cy="996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ts val="3900"/>
                </a:lnSpc>
                <a:defRPr b="1" spc="179" sz="36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pPr>
              <a:r>
                <a:t>IDEATE, PROTOTYPE,</a:t>
              </a:r>
            </a:p>
            <a:p>
              <a:pPr>
                <a:lnSpc>
                  <a:spcPts val="3900"/>
                </a:lnSpc>
                <a:defRPr b="1" spc="179" sz="36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pPr>
              <a:r>
                <a:t>TEST, REPEAT</a:t>
              </a:r>
            </a:p>
          </p:txBody>
        </p:sp>
      </p:grpSp>
      <p:sp>
        <p:nvSpPr>
          <p:cNvPr id="138" name="TextBox 9"/>
          <p:cNvSpPr txBox="1"/>
          <p:nvPr/>
        </p:nvSpPr>
        <p:spPr>
          <a:xfrm>
            <a:off x="8550874" y="3511116"/>
            <a:ext cx="8873526" cy="45921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1" marL="396240" indent="-198120">
              <a:lnSpc>
                <a:spcPts val="3600"/>
              </a:lnSpc>
              <a:buSzPct val="100000"/>
              <a:buFont typeface="Arial"/>
              <a:buChar char="•"/>
              <a:defRPr sz="2400">
                <a:solidFill>
                  <a:srgbClr val="2D2E2C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We propose an IoT piggybacking system which uses any available network to transmit real time location and time of a bus</a:t>
            </a:r>
          </a:p>
          <a:p>
            <a:pPr lvl="1" marL="396240" indent="-198120">
              <a:lnSpc>
                <a:spcPts val="3600"/>
              </a:lnSpc>
              <a:buSzPct val="100000"/>
              <a:buFont typeface="Arial"/>
              <a:buChar char="•"/>
              <a:defRPr sz="2400">
                <a:solidFill>
                  <a:srgbClr val="2D2E2C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We can calculate delay/ furtherance of a bus from scheduled time</a:t>
            </a:r>
          </a:p>
          <a:p>
            <a:pPr lvl="1" marL="396240" indent="-198120">
              <a:lnSpc>
                <a:spcPts val="3600"/>
              </a:lnSpc>
              <a:buSzPct val="100000"/>
              <a:buFont typeface="Arial"/>
              <a:buChar char="•"/>
              <a:defRPr sz="2400">
                <a:solidFill>
                  <a:srgbClr val="2D2E2C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Real time setting up of routes for better planning with updation on app</a:t>
            </a:r>
          </a:p>
          <a:p>
            <a:pPr lvl="1" marL="396240" indent="-198120">
              <a:lnSpc>
                <a:spcPts val="3600"/>
              </a:lnSpc>
              <a:buSzPct val="100000"/>
              <a:buFont typeface="Arial"/>
              <a:buChar char="•"/>
              <a:defRPr sz="2400">
                <a:solidFill>
                  <a:srgbClr val="2D2E2C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Data from shockers helps us judge road conditions, slow movement helps us determine improper traffic time or bottlenecks, 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2D2E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icture 2" descr="Picture 2"/>
          <p:cNvPicPr>
            <a:picLocks noChangeAspect="1"/>
          </p:cNvPicPr>
          <p:nvPr/>
        </p:nvPicPr>
        <p:blipFill>
          <a:blip r:embed="rId2">
            <a:alphaModFix amt="25000"/>
            <a:extLst/>
          </a:blip>
          <a:srcRect l="0" t="37001" r="0" b="21996"/>
          <a:stretch>
            <a:fillRect/>
          </a:stretch>
        </p:blipFill>
        <p:spPr>
          <a:xfrm>
            <a:off x="-359619" y="-419777"/>
            <a:ext cx="19007237" cy="5192252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Freeform 4"/>
          <p:cNvSpPr/>
          <p:nvPr/>
        </p:nvSpPr>
        <p:spPr>
          <a:xfrm>
            <a:off x="1028700" y="3165816"/>
            <a:ext cx="3817538" cy="54430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1188" y="21311"/>
                </a:moveTo>
                <a:lnTo>
                  <a:pt x="403" y="21311"/>
                </a:lnTo>
                <a:lnTo>
                  <a:pt x="403" y="283"/>
                </a:lnTo>
                <a:lnTo>
                  <a:pt x="21188" y="283"/>
                </a:lnTo>
                <a:lnTo>
                  <a:pt x="21188" y="21311"/>
                </a:lnTo>
                <a:close/>
              </a:path>
            </a:pathLst>
          </a:custGeom>
          <a:solidFill>
            <a:srgbClr val="FED53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2" name="TextBox 5"/>
          <p:cNvSpPr txBox="1"/>
          <p:nvPr/>
        </p:nvSpPr>
        <p:spPr>
          <a:xfrm>
            <a:off x="3965428" y="1348541"/>
            <a:ext cx="10357144" cy="69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300"/>
              </a:lnSpc>
              <a:defRPr spc="530" sz="5300">
                <a:solidFill>
                  <a:srgbClr val="FED531"/>
                </a:solidFill>
                <a:latin typeface="Aleo"/>
                <a:ea typeface="Aleo"/>
                <a:cs typeface="Aleo"/>
                <a:sym typeface="Aleo"/>
              </a:defRPr>
            </a:lvl1pPr>
          </a:lstStyle>
          <a:p>
            <a:pPr/>
            <a:r>
              <a:t>THE APPROACH</a:t>
            </a:r>
          </a:p>
        </p:txBody>
      </p:sp>
      <p:grpSp>
        <p:nvGrpSpPr>
          <p:cNvPr id="145" name="Group 6"/>
          <p:cNvGrpSpPr/>
          <p:nvPr/>
        </p:nvGrpSpPr>
        <p:grpSpPr>
          <a:xfrm>
            <a:off x="-411027" y="9543415"/>
            <a:ext cx="19110054" cy="1187807"/>
            <a:chOff x="0" y="0"/>
            <a:chExt cx="19110052" cy="1187805"/>
          </a:xfrm>
        </p:grpSpPr>
        <p:sp>
          <p:nvSpPr>
            <p:cNvPr id="143" name="AutoShape 7"/>
            <p:cNvSpPr/>
            <p:nvPr/>
          </p:nvSpPr>
          <p:spPr>
            <a:xfrm>
              <a:off x="-1" y="0"/>
              <a:ext cx="19110054" cy="1187806"/>
            </a:xfrm>
            <a:prstGeom prst="rect">
              <a:avLst/>
            </a:prstGeom>
            <a:solidFill>
              <a:srgbClr val="FED53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4" name="TextBox 8"/>
            <p:cNvSpPr txBox="1"/>
            <p:nvPr/>
          </p:nvSpPr>
          <p:spPr>
            <a:xfrm>
              <a:off x="7993564" y="257221"/>
              <a:ext cx="10357145" cy="270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2200"/>
                </a:lnSpc>
                <a:defRPr spc="320" sz="1600"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TEAM UNDEPLOYED</a:t>
              </a:r>
            </a:p>
          </p:txBody>
        </p:sp>
      </p:grpSp>
      <p:sp>
        <p:nvSpPr>
          <p:cNvPr id="146" name="Freeform 10"/>
          <p:cNvSpPr/>
          <p:nvPr/>
        </p:nvSpPr>
        <p:spPr>
          <a:xfrm>
            <a:off x="5166388" y="3165816"/>
            <a:ext cx="3817538" cy="54430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1188" y="21311"/>
                </a:moveTo>
                <a:lnTo>
                  <a:pt x="403" y="21311"/>
                </a:lnTo>
                <a:lnTo>
                  <a:pt x="403" y="283"/>
                </a:lnTo>
                <a:lnTo>
                  <a:pt x="21188" y="283"/>
                </a:lnTo>
                <a:lnTo>
                  <a:pt x="21188" y="21311"/>
                </a:lnTo>
                <a:close/>
              </a:path>
            </a:pathLst>
          </a:custGeom>
          <a:solidFill>
            <a:srgbClr val="FED53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7" name="Freeform 12"/>
          <p:cNvSpPr/>
          <p:nvPr/>
        </p:nvSpPr>
        <p:spPr>
          <a:xfrm>
            <a:off x="9304074" y="3165816"/>
            <a:ext cx="3817538" cy="54430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1188" y="21311"/>
                </a:moveTo>
                <a:lnTo>
                  <a:pt x="403" y="21311"/>
                </a:lnTo>
                <a:lnTo>
                  <a:pt x="403" y="283"/>
                </a:lnTo>
                <a:lnTo>
                  <a:pt x="21188" y="283"/>
                </a:lnTo>
                <a:lnTo>
                  <a:pt x="21188" y="21311"/>
                </a:lnTo>
                <a:close/>
              </a:path>
            </a:pathLst>
          </a:custGeom>
          <a:solidFill>
            <a:srgbClr val="FED53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8" name="Freeform 14"/>
          <p:cNvSpPr/>
          <p:nvPr/>
        </p:nvSpPr>
        <p:spPr>
          <a:xfrm>
            <a:off x="13441762" y="3165816"/>
            <a:ext cx="3817538" cy="54430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1188" y="21311"/>
                </a:moveTo>
                <a:lnTo>
                  <a:pt x="403" y="21311"/>
                </a:lnTo>
                <a:lnTo>
                  <a:pt x="403" y="283"/>
                </a:lnTo>
                <a:lnTo>
                  <a:pt x="21188" y="283"/>
                </a:lnTo>
                <a:lnTo>
                  <a:pt x="21188" y="21311"/>
                </a:lnTo>
                <a:close/>
              </a:path>
            </a:pathLst>
          </a:custGeom>
          <a:solidFill>
            <a:srgbClr val="FED53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51" name="Group 15"/>
          <p:cNvGrpSpPr/>
          <p:nvPr/>
        </p:nvGrpSpPr>
        <p:grpSpPr>
          <a:xfrm>
            <a:off x="1590425" y="5194036"/>
            <a:ext cx="2694087" cy="3055708"/>
            <a:chOff x="0" y="0"/>
            <a:chExt cx="2694086" cy="3055707"/>
          </a:xfrm>
        </p:grpSpPr>
        <p:sp>
          <p:nvSpPr>
            <p:cNvPr id="149" name="TextBox 16"/>
            <p:cNvSpPr txBox="1"/>
            <p:nvPr/>
          </p:nvSpPr>
          <p:spPr>
            <a:xfrm>
              <a:off x="0" y="1646012"/>
              <a:ext cx="2694087" cy="1409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800"/>
                </a:lnSpc>
                <a:defRPr sz="20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Understand the reasons why people do not prefer bus and do prefer metro</a:t>
              </a:r>
            </a:p>
          </p:txBody>
        </p:sp>
        <p:sp>
          <p:nvSpPr>
            <p:cNvPr id="150" name="TextBox 17"/>
            <p:cNvSpPr txBox="1"/>
            <p:nvPr/>
          </p:nvSpPr>
          <p:spPr>
            <a:xfrm>
              <a:off x="0" y="0"/>
              <a:ext cx="2694087" cy="14919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3900"/>
                </a:lnSpc>
                <a:defRPr b="1" spc="179" sz="36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pPr>
              <a:r>
                <a:rPr spc="169" sz="3400"/>
                <a:t>EMPATHISE WITH THE CUSTOME</a:t>
              </a:r>
              <a:r>
                <a:t>R</a:t>
              </a:r>
            </a:p>
          </p:txBody>
        </p:sp>
      </p:grpSp>
      <p:grpSp>
        <p:nvGrpSpPr>
          <p:cNvPr id="154" name="Group 18"/>
          <p:cNvGrpSpPr/>
          <p:nvPr/>
        </p:nvGrpSpPr>
        <p:grpSpPr>
          <a:xfrm>
            <a:off x="5728113" y="5194036"/>
            <a:ext cx="2694088" cy="2916008"/>
            <a:chOff x="0" y="0"/>
            <a:chExt cx="2694086" cy="2916007"/>
          </a:xfrm>
        </p:grpSpPr>
        <p:sp>
          <p:nvSpPr>
            <p:cNvPr id="152" name="TextBox 19"/>
            <p:cNvSpPr txBox="1"/>
            <p:nvPr/>
          </p:nvSpPr>
          <p:spPr>
            <a:xfrm>
              <a:off x="0" y="1150712"/>
              <a:ext cx="2694087" cy="1765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800"/>
                </a:lnSpc>
                <a:defRPr sz="20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Each bus has an IoT module which sends us, stores data of location wrt time so that people get updates</a:t>
              </a:r>
            </a:p>
          </p:txBody>
        </p:sp>
        <p:sp>
          <p:nvSpPr>
            <p:cNvPr id="153" name="TextBox 20"/>
            <p:cNvSpPr txBox="1"/>
            <p:nvPr/>
          </p:nvSpPr>
          <p:spPr>
            <a:xfrm>
              <a:off x="0" y="0"/>
              <a:ext cx="2694087" cy="996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3900"/>
                </a:lnSpc>
                <a:defRPr b="1" spc="179" sz="36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THE THINGS</a:t>
              </a:r>
            </a:p>
          </p:txBody>
        </p:sp>
      </p:grpSp>
      <p:grpSp>
        <p:nvGrpSpPr>
          <p:cNvPr id="157" name="Group 21"/>
          <p:cNvGrpSpPr/>
          <p:nvPr/>
        </p:nvGrpSpPr>
        <p:grpSpPr>
          <a:xfrm>
            <a:off x="9865800" y="5194036"/>
            <a:ext cx="2694087" cy="2065108"/>
            <a:chOff x="0" y="0"/>
            <a:chExt cx="2694086" cy="2065107"/>
          </a:xfrm>
        </p:grpSpPr>
        <p:sp>
          <p:nvSpPr>
            <p:cNvPr id="155" name="TextBox 22"/>
            <p:cNvSpPr txBox="1"/>
            <p:nvPr/>
          </p:nvSpPr>
          <p:spPr>
            <a:xfrm>
              <a:off x="0" y="655412"/>
              <a:ext cx="2694087" cy="1409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800"/>
                </a:lnSpc>
                <a:defRPr sz="20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The data is send over to cloud and using UIPath the next day's charts are generated </a:t>
              </a:r>
            </a:p>
          </p:txBody>
        </p:sp>
        <p:sp>
          <p:nvSpPr>
            <p:cNvPr id="156" name="TextBox 23"/>
            <p:cNvSpPr txBox="1"/>
            <p:nvPr/>
          </p:nvSpPr>
          <p:spPr>
            <a:xfrm>
              <a:off x="0" y="0"/>
              <a:ext cx="2694087" cy="501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3900"/>
                </a:lnSpc>
                <a:defRPr b="1" spc="179" sz="36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THE DATA</a:t>
              </a:r>
            </a:p>
          </p:txBody>
        </p:sp>
      </p:grpSp>
      <p:grpSp>
        <p:nvGrpSpPr>
          <p:cNvPr id="160" name="Group 24"/>
          <p:cNvGrpSpPr/>
          <p:nvPr/>
        </p:nvGrpSpPr>
        <p:grpSpPr>
          <a:xfrm>
            <a:off x="14003488" y="5194036"/>
            <a:ext cx="2694087" cy="2560408"/>
            <a:chOff x="0" y="0"/>
            <a:chExt cx="2694086" cy="2560407"/>
          </a:xfrm>
        </p:grpSpPr>
        <p:sp>
          <p:nvSpPr>
            <p:cNvPr id="158" name="TextBox 25"/>
            <p:cNvSpPr txBox="1"/>
            <p:nvPr/>
          </p:nvSpPr>
          <p:spPr>
            <a:xfrm>
              <a:off x="0" y="1150712"/>
              <a:ext cx="2694087" cy="1409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800"/>
                </a:lnSpc>
                <a:defRPr sz="20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People now see buses as a reliable, safe and regular source helping us solve two problems</a:t>
              </a:r>
            </a:p>
          </p:txBody>
        </p:sp>
        <p:sp>
          <p:nvSpPr>
            <p:cNvPr id="159" name="TextBox 26"/>
            <p:cNvSpPr txBox="1"/>
            <p:nvPr/>
          </p:nvSpPr>
          <p:spPr>
            <a:xfrm>
              <a:off x="0" y="0"/>
              <a:ext cx="2694087" cy="9966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3900"/>
                </a:lnSpc>
                <a:defRPr b="1" spc="179" sz="36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TRIAL AND TEST</a:t>
              </a:r>
            </a:p>
          </p:txBody>
        </p:sp>
      </p:grpSp>
      <p:sp>
        <p:nvSpPr>
          <p:cNvPr id="161" name="Freeform 28"/>
          <p:cNvSpPr/>
          <p:nvPr/>
        </p:nvSpPr>
        <p:spPr>
          <a:xfrm rot="16200000">
            <a:off x="17362534" y="1079788"/>
            <a:ext cx="1240812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2" name="Freeform 30"/>
          <p:cNvSpPr/>
          <p:nvPr/>
        </p:nvSpPr>
        <p:spPr>
          <a:xfrm rot="5400000">
            <a:off x="-315347" y="1079788"/>
            <a:ext cx="1240812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63" name="Picture 31" descr="Picture 3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21462726">
            <a:off x="2421982" y="3510572"/>
            <a:ext cx="1030972" cy="10309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icture 32" descr="Picture 3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559670" y="3510572"/>
            <a:ext cx="1030972" cy="10309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Picture 33" descr="Picture 3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697357" y="3510572"/>
            <a:ext cx="1030972" cy="10309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Picture 34" descr="Picture 3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4835046" y="3510572"/>
            <a:ext cx="1030972" cy="10309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2D2E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2"/>
          <p:cNvGrpSpPr/>
          <p:nvPr/>
        </p:nvGrpSpPr>
        <p:grpSpPr>
          <a:xfrm>
            <a:off x="-411027" y="9543415"/>
            <a:ext cx="19110054" cy="1187807"/>
            <a:chOff x="0" y="0"/>
            <a:chExt cx="19110052" cy="1187805"/>
          </a:xfrm>
        </p:grpSpPr>
        <p:sp>
          <p:nvSpPr>
            <p:cNvPr id="168" name="AutoShape 3"/>
            <p:cNvSpPr/>
            <p:nvPr/>
          </p:nvSpPr>
          <p:spPr>
            <a:xfrm>
              <a:off x="-1" y="0"/>
              <a:ext cx="19110054" cy="1187806"/>
            </a:xfrm>
            <a:prstGeom prst="rect">
              <a:avLst/>
            </a:prstGeom>
            <a:solidFill>
              <a:srgbClr val="FED53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9" name="TextBox 4"/>
            <p:cNvSpPr txBox="1"/>
            <p:nvPr/>
          </p:nvSpPr>
          <p:spPr>
            <a:xfrm>
              <a:off x="7993564" y="257221"/>
              <a:ext cx="10357145" cy="270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2200"/>
                </a:lnSpc>
                <a:defRPr spc="320" sz="1600"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TEAM UNDEPLOYED</a:t>
              </a:r>
            </a:p>
          </p:txBody>
        </p:sp>
      </p:grpSp>
      <p:pic>
        <p:nvPicPr>
          <p:cNvPr id="171" name="Picture 5" descr="Picture 5"/>
          <p:cNvPicPr>
            <a:picLocks noChangeAspect="1"/>
          </p:cNvPicPr>
          <p:nvPr/>
        </p:nvPicPr>
        <p:blipFill>
          <a:blip r:embed="rId2">
            <a:alphaModFix amt="19999"/>
            <a:extLst/>
          </a:blip>
          <a:srcRect l="16073" t="0" r="16073" b="0"/>
          <a:stretch>
            <a:fillRect/>
          </a:stretch>
        </p:blipFill>
        <p:spPr>
          <a:xfrm>
            <a:off x="1028699" y="1028700"/>
            <a:ext cx="7605540" cy="74679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Picture 6" descr="Picture 6"/>
          <p:cNvPicPr>
            <a:picLocks noChangeAspect="1"/>
          </p:cNvPicPr>
          <p:nvPr/>
        </p:nvPicPr>
        <p:blipFill>
          <a:blip r:embed="rId3">
            <a:alphaModFix amt="19999"/>
            <a:extLst/>
          </a:blip>
          <a:srcRect l="16113" t="0" r="16113" b="0"/>
          <a:stretch>
            <a:fillRect/>
          </a:stretch>
        </p:blipFill>
        <p:spPr>
          <a:xfrm>
            <a:off x="9665907" y="1028700"/>
            <a:ext cx="7605539" cy="746794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5" name="Group 7"/>
          <p:cNvGrpSpPr/>
          <p:nvPr/>
        </p:nvGrpSpPr>
        <p:grpSpPr>
          <a:xfrm>
            <a:off x="1719600" y="4177613"/>
            <a:ext cx="6223739" cy="1083057"/>
            <a:chOff x="0" y="0"/>
            <a:chExt cx="6223737" cy="1083055"/>
          </a:xfrm>
        </p:grpSpPr>
        <p:sp>
          <p:nvSpPr>
            <p:cNvPr id="173" name="TextBox 8"/>
            <p:cNvSpPr txBox="1"/>
            <p:nvPr/>
          </p:nvSpPr>
          <p:spPr>
            <a:xfrm>
              <a:off x="0" y="0"/>
              <a:ext cx="6223738" cy="501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3900"/>
                </a:lnSpc>
                <a:defRPr b="1" sz="36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90%</a:t>
              </a:r>
            </a:p>
          </p:txBody>
        </p:sp>
        <p:sp>
          <p:nvSpPr>
            <p:cNvPr id="174" name="TextBox 9"/>
            <p:cNvSpPr txBox="1"/>
            <p:nvPr/>
          </p:nvSpPr>
          <p:spPr>
            <a:xfrm>
              <a:off x="0" y="647197"/>
              <a:ext cx="6223738" cy="4358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3600"/>
                </a:lnSpc>
                <a:defRPr sz="24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Cost saving</a:t>
              </a:r>
            </a:p>
          </p:txBody>
        </p:sp>
      </p:grpSp>
      <p:grpSp>
        <p:nvGrpSpPr>
          <p:cNvPr id="178" name="Group 10"/>
          <p:cNvGrpSpPr/>
          <p:nvPr/>
        </p:nvGrpSpPr>
        <p:grpSpPr>
          <a:xfrm>
            <a:off x="10356808" y="4177613"/>
            <a:ext cx="6223738" cy="1083057"/>
            <a:chOff x="0" y="0"/>
            <a:chExt cx="6223737" cy="1083055"/>
          </a:xfrm>
        </p:grpSpPr>
        <p:sp>
          <p:nvSpPr>
            <p:cNvPr id="176" name="TextBox 11"/>
            <p:cNvSpPr txBox="1"/>
            <p:nvPr/>
          </p:nvSpPr>
          <p:spPr>
            <a:xfrm>
              <a:off x="0" y="0"/>
              <a:ext cx="6223738" cy="501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3900"/>
                </a:lnSpc>
                <a:defRPr b="1" sz="36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10%</a:t>
              </a:r>
            </a:p>
          </p:txBody>
        </p:sp>
        <p:sp>
          <p:nvSpPr>
            <p:cNvPr id="177" name="TextBox 12"/>
            <p:cNvSpPr txBox="1"/>
            <p:nvPr/>
          </p:nvSpPr>
          <p:spPr>
            <a:xfrm>
              <a:off x="0" y="647197"/>
              <a:ext cx="6223738" cy="4358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3600"/>
                </a:lnSpc>
                <a:defRPr sz="24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Expenditure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2D2E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Box 2"/>
          <p:cNvSpPr txBox="1"/>
          <p:nvPr/>
        </p:nvSpPr>
        <p:spPr>
          <a:xfrm>
            <a:off x="3965428" y="1348541"/>
            <a:ext cx="10357144" cy="69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300"/>
              </a:lnSpc>
              <a:defRPr spc="530" sz="5300">
                <a:solidFill>
                  <a:srgbClr val="FED531"/>
                </a:solidFill>
                <a:latin typeface="Aleo"/>
                <a:ea typeface="Aleo"/>
                <a:cs typeface="Aleo"/>
                <a:sym typeface="Aleo"/>
              </a:defRPr>
            </a:lvl1pPr>
          </a:lstStyle>
          <a:p>
            <a:pPr/>
            <a:r>
              <a:t>SOME TOOLS</a:t>
            </a:r>
          </a:p>
        </p:txBody>
      </p:sp>
      <p:grpSp>
        <p:nvGrpSpPr>
          <p:cNvPr id="183" name="Group 3"/>
          <p:cNvGrpSpPr/>
          <p:nvPr/>
        </p:nvGrpSpPr>
        <p:grpSpPr>
          <a:xfrm>
            <a:off x="-411027" y="9543415"/>
            <a:ext cx="19110054" cy="1187807"/>
            <a:chOff x="0" y="0"/>
            <a:chExt cx="19110052" cy="1187805"/>
          </a:xfrm>
        </p:grpSpPr>
        <p:sp>
          <p:nvSpPr>
            <p:cNvPr id="181" name="AutoShape 4"/>
            <p:cNvSpPr/>
            <p:nvPr/>
          </p:nvSpPr>
          <p:spPr>
            <a:xfrm>
              <a:off x="-1" y="0"/>
              <a:ext cx="19110054" cy="1187806"/>
            </a:xfrm>
            <a:prstGeom prst="rect">
              <a:avLst/>
            </a:prstGeom>
            <a:solidFill>
              <a:srgbClr val="FED53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2" name="TextBox 5"/>
            <p:cNvSpPr txBox="1"/>
            <p:nvPr/>
          </p:nvSpPr>
          <p:spPr>
            <a:xfrm>
              <a:off x="7993564" y="257221"/>
              <a:ext cx="10357145" cy="270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2200"/>
                </a:lnSpc>
                <a:defRPr spc="320" sz="1600"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TEAM UNDEPLOYED</a:t>
              </a:r>
            </a:p>
          </p:txBody>
        </p:sp>
      </p:grpSp>
      <p:sp>
        <p:nvSpPr>
          <p:cNvPr id="184" name="AutoShape 6"/>
          <p:cNvSpPr/>
          <p:nvPr/>
        </p:nvSpPr>
        <p:spPr>
          <a:xfrm>
            <a:off x="1028699" y="3165817"/>
            <a:ext cx="3807161" cy="5443035"/>
          </a:xfrm>
          <a:prstGeom prst="rect">
            <a:avLst/>
          </a:prstGeom>
          <a:solidFill>
            <a:srgbClr val="FED53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5" name="AutoShape 7"/>
          <p:cNvSpPr/>
          <p:nvPr/>
        </p:nvSpPr>
        <p:spPr>
          <a:xfrm>
            <a:off x="5169846" y="3165817"/>
            <a:ext cx="3807160" cy="5443035"/>
          </a:xfrm>
          <a:prstGeom prst="rect">
            <a:avLst/>
          </a:prstGeom>
          <a:solidFill>
            <a:srgbClr val="FED531">
              <a:alpha val="29802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6" name="AutoShape 8"/>
          <p:cNvSpPr/>
          <p:nvPr/>
        </p:nvSpPr>
        <p:spPr>
          <a:xfrm>
            <a:off x="9310992" y="3165817"/>
            <a:ext cx="3807160" cy="5443035"/>
          </a:xfrm>
          <a:prstGeom prst="rect">
            <a:avLst/>
          </a:prstGeom>
          <a:solidFill>
            <a:srgbClr val="FED53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7" name="AutoShape 9"/>
          <p:cNvSpPr/>
          <p:nvPr/>
        </p:nvSpPr>
        <p:spPr>
          <a:xfrm>
            <a:off x="13452140" y="3165817"/>
            <a:ext cx="3807160" cy="5443035"/>
          </a:xfrm>
          <a:prstGeom prst="rect">
            <a:avLst/>
          </a:prstGeom>
          <a:solidFill>
            <a:srgbClr val="FED531">
              <a:alpha val="29802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8" name="Freeform 11"/>
          <p:cNvSpPr/>
          <p:nvPr/>
        </p:nvSpPr>
        <p:spPr>
          <a:xfrm rot="10800000">
            <a:off x="12137698" y="-270007"/>
            <a:ext cx="1240813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9" name="Freeform 13"/>
          <p:cNvSpPr/>
          <p:nvPr/>
        </p:nvSpPr>
        <p:spPr>
          <a:xfrm rot="5400000">
            <a:off x="-494160" y="6341252"/>
            <a:ext cx="1240812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0" name="Freeform 15"/>
          <p:cNvSpPr/>
          <p:nvPr/>
        </p:nvSpPr>
        <p:spPr>
          <a:xfrm rot="10800000">
            <a:off x="2643483" y="3514135"/>
            <a:ext cx="577594" cy="500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1" name="Freeform 17"/>
          <p:cNvSpPr/>
          <p:nvPr/>
        </p:nvSpPr>
        <p:spPr>
          <a:xfrm rot="10800000">
            <a:off x="10925777" y="3514135"/>
            <a:ext cx="577594" cy="500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2" name="Freeform 19"/>
          <p:cNvSpPr/>
          <p:nvPr/>
        </p:nvSpPr>
        <p:spPr>
          <a:xfrm rot="10800000">
            <a:off x="15066923" y="3514135"/>
            <a:ext cx="577594" cy="500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3" name="Freeform 21"/>
          <p:cNvSpPr/>
          <p:nvPr/>
        </p:nvSpPr>
        <p:spPr>
          <a:xfrm rot="10800000">
            <a:off x="6784630" y="3514135"/>
            <a:ext cx="577594" cy="500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4" name="Freeform 23"/>
          <p:cNvSpPr/>
          <p:nvPr/>
        </p:nvSpPr>
        <p:spPr>
          <a:xfrm rot="10800000">
            <a:off x="11848902" y="3514135"/>
            <a:ext cx="577594" cy="500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5" name="Freeform 25"/>
          <p:cNvSpPr/>
          <p:nvPr/>
        </p:nvSpPr>
        <p:spPr>
          <a:xfrm rot="16200000">
            <a:off x="16638894" y="8100621"/>
            <a:ext cx="1240813" cy="107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D531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98" name="Group 26"/>
          <p:cNvGrpSpPr/>
          <p:nvPr/>
        </p:nvGrpSpPr>
        <p:grpSpPr>
          <a:xfrm>
            <a:off x="1376243" y="4276923"/>
            <a:ext cx="3112074" cy="1313367"/>
            <a:chOff x="0" y="0"/>
            <a:chExt cx="3112072" cy="1313365"/>
          </a:xfrm>
        </p:grpSpPr>
        <p:sp>
          <p:nvSpPr>
            <p:cNvPr id="196" name="TextBox 27"/>
            <p:cNvSpPr txBox="1"/>
            <p:nvPr/>
          </p:nvSpPr>
          <p:spPr>
            <a:xfrm>
              <a:off x="0" y="0"/>
              <a:ext cx="3112073" cy="4446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3600"/>
                </a:lnSpc>
                <a:defRPr spc="138" sz="27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NODE MCU</a:t>
              </a:r>
            </a:p>
          </p:txBody>
        </p:sp>
        <p:sp>
          <p:nvSpPr>
            <p:cNvPr id="197" name="TextBox 28"/>
            <p:cNvSpPr txBox="1"/>
            <p:nvPr/>
          </p:nvSpPr>
          <p:spPr>
            <a:xfrm>
              <a:off x="0" y="614870"/>
              <a:ext cx="3112073" cy="6984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800"/>
                </a:lnSpc>
                <a:defRPr sz="20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WiFi module to piggyback data to the server.</a:t>
              </a:r>
            </a:p>
          </p:txBody>
        </p:sp>
      </p:grpSp>
      <p:grpSp>
        <p:nvGrpSpPr>
          <p:cNvPr id="201" name="Group 29"/>
          <p:cNvGrpSpPr/>
          <p:nvPr/>
        </p:nvGrpSpPr>
        <p:grpSpPr>
          <a:xfrm>
            <a:off x="5517391" y="4276923"/>
            <a:ext cx="3112073" cy="2024567"/>
            <a:chOff x="0" y="0"/>
            <a:chExt cx="3112072" cy="2024565"/>
          </a:xfrm>
        </p:grpSpPr>
        <p:sp>
          <p:nvSpPr>
            <p:cNvPr id="199" name="TextBox 30"/>
            <p:cNvSpPr txBox="1"/>
            <p:nvPr/>
          </p:nvSpPr>
          <p:spPr>
            <a:xfrm>
              <a:off x="0" y="0"/>
              <a:ext cx="3112073" cy="4446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3600"/>
                </a:lnSpc>
                <a:defRPr spc="138" sz="27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AZURE</a:t>
              </a:r>
            </a:p>
          </p:txBody>
        </p:sp>
        <p:sp>
          <p:nvSpPr>
            <p:cNvPr id="200" name="TextBox 31"/>
            <p:cNvSpPr txBox="1"/>
            <p:nvPr/>
          </p:nvSpPr>
          <p:spPr>
            <a:xfrm>
              <a:off x="0" y="614870"/>
              <a:ext cx="3112073" cy="1409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800"/>
                </a:lnSpc>
                <a:defRPr sz="20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It provides the system various dynamic features like Azure  translator text and Cosmos DB.</a:t>
              </a:r>
            </a:p>
          </p:txBody>
        </p:sp>
      </p:grpSp>
      <p:grpSp>
        <p:nvGrpSpPr>
          <p:cNvPr id="204" name="Group 32"/>
          <p:cNvGrpSpPr/>
          <p:nvPr/>
        </p:nvGrpSpPr>
        <p:grpSpPr>
          <a:xfrm>
            <a:off x="9658538" y="4276923"/>
            <a:ext cx="3112073" cy="2380167"/>
            <a:chOff x="0" y="0"/>
            <a:chExt cx="3112072" cy="2380165"/>
          </a:xfrm>
        </p:grpSpPr>
        <p:sp>
          <p:nvSpPr>
            <p:cNvPr id="202" name="TextBox 33"/>
            <p:cNvSpPr txBox="1"/>
            <p:nvPr/>
          </p:nvSpPr>
          <p:spPr>
            <a:xfrm>
              <a:off x="0" y="0"/>
              <a:ext cx="3112073" cy="4446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3600"/>
                </a:lnSpc>
                <a:defRPr spc="138" sz="27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UIPATH</a:t>
              </a:r>
            </a:p>
          </p:txBody>
        </p:sp>
        <p:sp>
          <p:nvSpPr>
            <p:cNvPr id="203" name="TextBox 34"/>
            <p:cNvSpPr txBox="1"/>
            <p:nvPr/>
          </p:nvSpPr>
          <p:spPr>
            <a:xfrm>
              <a:off x="0" y="614870"/>
              <a:ext cx="3112073" cy="1765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2800"/>
                </a:lnSpc>
                <a:defRPr sz="20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pPr>
              <a:r>
                <a:t>The automation task of retrieving  DTC's daily routine is done using UI Path </a:t>
              </a:r>
            </a:p>
            <a:p>
              <a:pPr algn="ctr">
                <a:lnSpc>
                  <a:spcPts val="2800"/>
                </a:lnSpc>
                <a:defRPr sz="20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pPr>
              <a:r>
                <a:t>excel automation.</a:t>
              </a:r>
            </a:p>
          </p:txBody>
        </p:sp>
      </p:grpSp>
      <p:grpSp>
        <p:nvGrpSpPr>
          <p:cNvPr id="207" name="Group 35"/>
          <p:cNvGrpSpPr/>
          <p:nvPr/>
        </p:nvGrpSpPr>
        <p:grpSpPr>
          <a:xfrm>
            <a:off x="13799683" y="4276923"/>
            <a:ext cx="3112073" cy="2024250"/>
            <a:chOff x="0" y="0"/>
            <a:chExt cx="3112072" cy="2024248"/>
          </a:xfrm>
        </p:grpSpPr>
        <p:sp>
          <p:nvSpPr>
            <p:cNvPr id="205" name="TextBox 36"/>
            <p:cNvSpPr txBox="1"/>
            <p:nvPr/>
          </p:nvSpPr>
          <p:spPr>
            <a:xfrm>
              <a:off x="0" y="0"/>
              <a:ext cx="3112073" cy="4446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3600"/>
                </a:lnSpc>
                <a:defRPr spc="139" sz="27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ANDROID</a:t>
              </a:r>
            </a:p>
          </p:txBody>
        </p:sp>
        <p:sp>
          <p:nvSpPr>
            <p:cNvPr id="206" name="TextBox 37"/>
            <p:cNvSpPr txBox="1"/>
            <p:nvPr/>
          </p:nvSpPr>
          <p:spPr>
            <a:xfrm>
              <a:off x="0" y="614553"/>
              <a:ext cx="3112073" cy="1409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800"/>
                </a:lnSpc>
                <a:defRPr sz="2000">
                  <a:solidFill>
                    <a:srgbClr val="FED531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Integrated platform for the end user for delay notifications and  planned commutation.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ED5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roup 2"/>
          <p:cNvGrpSpPr/>
          <p:nvPr/>
        </p:nvGrpSpPr>
        <p:grpSpPr>
          <a:xfrm>
            <a:off x="-411027" y="9543415"/>
            <a:ext cx="19110054" cy="1187807"/>
            <a:chOff x="0" y="0"/>
            <a:chExt cx="19110052" cy="1187805"/>
          </a:xfrm>
        </p:grpSpPr>
        <p:sp>
          <p:nvSpPr>
            <p:cNvPr id="209" name="AutoShape 3"/>
            <p:cNvSpPr/>
            <p:nvPr/>
          </p:nvSpPr>
          <p:spPr>
            <a:xfrm>
              <a:off x="-1" y="0"/>
              <a:ext cx="19110054" cy="1187806"/>
            </a:xfrm>
            <a:prstGeom prst="rect">
              <a:avLst/>
            </a:prstGeom>
            <a:solidFill>
              <a:srgbClr val="2D2E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0" name="TextBox 4"/>
            <p:cNvSpPr txBox="1"/>
            <p:nvPr/>
          </p:nvSpPr>
          <p:spPr>
            <a:xfrm>
              <a:off x="7993564" y="257221"/>
              <a:ext cx="10357145" cy="270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lnSpc>
                  <a:spcPts val="2200"/>
                </a:lnSpc>
                <a:defRPr spc="320" sz="1600">
                  <a:solidFill>
                    <a:srgbClr val="FED531"/>
                  </a:solidFill>
                  <a:latin typeface="Aleo"/>
                  <a:ea typeface="Aleo"/>
                  <a:cs typeface="Aleo"/>
                  <a:sym typeface="Aleo"/>
                </a:defRPr>
              </a:lvl1pPr>
            </a:lstStyle>
            <a:p>
              <a:pPr/>
              <a:r>
                <a:t>TEAM UNDEPLOYED</a:t>
              </a:r>
            </a:p>
          </p:txBody>
        </p:sp>
      </p:grpSp>
      <p:sp>
        <p:nvSpPr>
          <p:cNvPr id="212" name="Freeform 6"/>
          <p:cNvSpPr/>
          <p:nvPr/>
        </p:nvSpPr>
        <p:spPr>
          <a:xfrm rot="10800000">
            <a:off x="12137698" y="-270007"/>
            <a:ext cx="1240813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13" name="Freeform 8"/>
          <p:cNvSpPr/>
          <p:nvPr/>
        </p:nvSpPr>
        <p:spPr>
          <a:xfrm rot="5400000">
            <a:off x="-455511" y="6387695"/>
            <a:ext cx="1240812" cy="1074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2D2E2C">
              <a:alpha val="49803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14" name="TextBox 9"/>
          <p:cNvSpPr txBox="1"/>
          <p:nvPr/>
        </p:nvSpPr>
        <p:spPr>
          <a:xfrm>
            <a:off x="1028700" y="3708015"/>
            <a:ext cx="6525615" cy="2245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700"/>
              </a:lnSpc>
              <a:defRPr sz="8800">
                <a:solidFill>
                  <a:srgbClr val="2D2E2C"/>
                </a:solidFill>
                <a:latin typeface="Aleo"/>
                <a:ea typeface="Aleo"/>
                <a:cs typeface="Aleo"/>
                <a:sym typeface="Aleo"/>
              </a:defRPr>
            </a:lvl1pPr>
          </a:lstStyle>
          <a:p>
            <a:pPr/>
            <a:r>
              <a:t>Rapid Prototyping</a:t>
            </a:r>
          </a:p>
        </p:txBody>
      </p:sp>
      <p:grpSp>
        <p:nvGrpSpPr>
          <p:cNvPr id="221" name="Group 10"/>
          <p:cNvGrpSpPr/>
          <p:nvPr/>
        </p:nvGrpSpPr>
        <p:grpSpPr>
          <a:xfrm>
            <a:off x="8597317" y="2455235"/>
            <a:ext cx="8662797" cy="4508282"/>
            <a:chOff x="0" y="0"/>
            <a:chExt cx="8662795" cy="4508281"/>
          </a:xfrm>
        </p:grpSpPr>
        <p:sp>
          <p:nvSpPr>
            <p:cNvPr id="215" name="TextBox 11"/>
            <p:cNvSpPr txBox="1"/>
            <p:nvPr/>
          </p:nvSpPr>
          <p:spPr>
            <a:xfrm>
              <a:off x="0" y="0"/>
              <a:ext cx="8661983" cy="4475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pc="140" sz="28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SHORTEST TIME</a:t>
              </a:r>
            </a:p>
          </p:txBody>
        </p:sp>
        <p:sp>
          <p:nvSpPr>
            <p:cNvPr id="216" name="TextBox 12"/>
            <p:cNvSpPr txBox="1"/>
            <p:nvPr/>
          </p:nvSpPr>
          <p:spPr>
            <a:xfrm>
              <a:off x="0" y="555930"/>
              <a:ext cx="8661983" cy="4358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4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Best Services</a:t>
              </a:r>
            </a:p>
          </p:txBody>
        </p:sp>
        <p:sp>
          <p:nvSpPr>
            <p:cNvPr id="217" name="TextBox 13"/>
            <p:cNvSpPr txBox="1"/>
            <p:nvPr/>
          </p:nvSpPr>
          <p:spPr>
            <a:xfrm>
              <a:off x="812" y="1758245"/>
              <a:ext cx="8661984" cy="4475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pc="140" sz="28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LEAST COST</a:t>
              </a:r>
            </a:p>
          </p:txBody>
        </p:sp>
        <p:sp>
          <p:nvSpPr>
            <p:cNvPr id="218" name="TextBox 14"/>
            <p:cNvSpPr txBox="1"/>
            <p:nvPr/>
          </p:nvSpPr>
          <p:spPr>
            <a:xfrm>
              <a:off x="812" y="2314177"/>
              <a:ext cx="8661984" cy="4358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4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Cheap alternative</a:t>
              </a:r>
            </a:p>
          </p:txBody>
        </p:sp>
        <p:sp>
          <p:nvSpPr>
            <p:cNvPr id="219" name="TextBox 15"/>
            <p:cNvSpPr txBox="1"/>
            <p:nvPr/>
          </p:nvSpPr>
          <p:spPr>
            <a:xfrm>
              <a:off x="0" y="3516492"/>
              <a:ext cx="8661983" cy="4475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pc="140" sz="28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SIMPLEST MODEL</a:t>
              </a:r>
            </a:p>
          </p:txBody>
        </p:sp>
        <p:sp>
          <p:nvSpPr>
            <p:cNvPr id="220" name="TextBox 16"/>
            <p:cNvSpPr txBox="1"/>
            <p:nvPr/>
          </p:nvSpPr>
          <p:spPr>
            <a:xfrm>
              <a:off x="0" y="4072423"/>
              <a:ext cx="8661983" cy="4358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400">
                  <a:solidFill>
                    <a:srgbClr val="2D2E2C"/>
                  </a:solidFill>
                  <a:latin typeface="Cooper Hewitt"/>
                  <a:ea typeface="Cooper Hewitt"/>
                  <a:cs typeface="Cooper Hewitt"/>
                  <a:sym typeface="Cooper Hewitt"/>
                </a:defRPr>
              </a:lvl1pPr>
            </a:lstStyle>
            <a:p>
              <a:pPr/>
              <a:r>
                <a:t>Easy to install and monitor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